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5"/>
  </p:notesMasterIdLst>
  <p:sldIdLst>
    <p:sldId id="256" r:id="rId2"/>
    <p:sldId id="260" r:id="rId3"/>
    <p:sldId id="258" r:id="rId4"/>
    <p:sldId id="261" r:id="rId5"/>
    <p:sldId id="264" r:id="rId6"/>
    <p:sldId id="265" r:id="rId7"/>
    <p:sldId id="266" r:id="rId8"/>
    <p:sldId id="263" r:id="rId9"/>
    <p:sldId id="267" r:id="rId10"/>
    <p:sldId id="299" r:id="rId11"/>
    <p:sldId id="268" r:id="rId12"/>
    <p:sldId id="269" r:id="rId13"/>
    <p:sldId id="270" r:id="rId14"/>
    <p:sldId id="271" r:id="rId15"/>
    <p:sldId id="272" r:id="rId16"/>
    <p:sldId id="273" r:id="rId17"/>
    <p:sldId id="280" r:id="rId18"/>
    <p:sldId id="282" r:id="rId19"/>
    <p:sldId id="290" r:id="rId20"/>
    <p:sldId id="291" r:id="rId21"/>
    <p:sldId id="284" r:id="rId22"/>
    <p:sldId id="285" r:id="rId23"/>
    <p:sldId id="286" r:id="rId24"/>
    <p:sldId id="287" r:id="rId25"/>
    <p:sldId id="288" r:id="rId26"/>
    <p:sldId id="289" r:id="rId27"/>
    <p:sldId id="292" r:id="rId28"/>
    <p:sldId id="293" r:id="rId29"/>
    <p:sldId id="294" r:id="rId30"/>
    <p:sldId id="295" r:id="rId31"/>
    <p:sldId id="296" r:id="rId32"/>
    <p:sldId id="297" r:id="rId33"/>
    <p:sldId id="2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6E2E2"/>
    <a:srgbClr val="E6E6E6"/>
    <a:srgbClr val="CDCDC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>
        <p:scale>
          <a:sx n="100" d="100"/>
          <a:sy n="100" d="100"/>
        </p:scale>
        <p:origin x="127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D2C6C-4159-42B7-A5DF-81757C84A13C}" type="doc">
      <dgm:prSet loTypeId="urn:microsoft.com/office/officeart/2005/8/layout/chevron1" loCatId="process" qsTypeId="urn:microsoft.com/office/officeart/2005/8/quickstyle/simple1" qsCatId="simple" csTypeId="urn:microsoft.com/office/officeart/2005/8/colors/accent6_3" csCatId="accent6" phldr="1"/>
      <dgm:spPr/>
    </dgm:pt>
    <dgm:pt modelId="{51E607A6-E35E-4AB3-8C78-70CFDBFB711C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2000" dirty="0" err="1"/>
            <a:t>Context</a:t>
          </a:r>
          <a:endParaRPr lang="it-IT" sz="2000" dirty="0"/>
        </a:p>
      </dgm:t>
    </dgm:pt>
    <dgm:pt modelId="{0572DE40-6533-49B0-9F16-A638D4523872}" type="parTrans" cxnId="{F2C6B465-7FE0-499B-9B16-D020829EB6CD}">
      <dgm:prSet/>
      <dgm:spPr/>
      <dgm:t>
        <a:bodyPr/>
        <a:lstStyle/>
        <a:p>
          <a:endParaRPr lang="it-IT"/>
        </a:p>
      </dgm:t>
    </dgm:pt>
    <dgm:pt modelId="{924FAEF3-1458-4C00-B69E-E7AC8718CD86}" type="sibTrans" cxnId="{F2C6B465-7FE0-499B-9B16-D020829EB6CD}">
      <dgm:prSet/>
      <dgm:spPr/>
      <dgm:t>
        <a:bodyPr/>
        <a:lstStyle/>
        <a:p>
          <a:endParaRPr lang="it-IT"/>
        </a:p>
      </dgm:t>
    </dgm:pt>
    <dgm:pt modelId="{643ABE09-8B6E-48B7-B328-1B27F46BADEC}">
      <dgm:prSet phldrT="[Tes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it-IT" sz="2000" dirty="0" err="1"/>
            <a:t>Simulations</a:t>
          </a:r>
          <a:endParaRPr lang="it-IT" sz="2000" dirty="0"/>
        </a:p>
      </dgm:t>
    </dgm:pt>
    <dgm:pt modelId="{177F7488-2010-42F5-A4A8-1953059BF9BB}" type="parTrans" cxnId="{7063149B-3D1A-454A-8DDE-BD6906F24B77}">
      <dgm:prSet/>
      <dgm:spPr/>
      <dgm:t>
        <a:bodyPr/>
        <a:lstStyle/>
        <a:p>
          <a:endParaRPr lang="it-IT"/>
        </a:p>
      </dgm:t>
    </dgm:pt>
    <dgm:pt modelId="{26459212-41C7-4D44-9D54-F003CAB1C0C6}" type="sibTrans" cxnId="{7063149B-3D1A-454A-8DDE-BD6906F24B77}">
      <dgm:prSet/>
      <dgm:spPr/>
      <dgm:t>
        <a:bodyPr/>
        <a:lstStyle/>
        <a:p>
          <a:endParaRPr lang="it-IT"/>
        </a:p>
      </dgm:t>
    </dgm:pt>
    <dgm:pt modelId="{478C3E43-F80A-465E-89A8-4B63719930D5}">
      <dgm:prSet phldrT="[Tes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 sz="2000" dirty="0" err="1"/>
            <a:t>Conclusions</a:t>
          </a:r>
          <a:endParaRPr lang="it-IT" sz="2000" dirty="0"/>
        </a:p>
      </dgm:t>
    </dgm:pt>
    <dgm:pt modelId="{BF9C6935-F732-4F6E-B377-1A676FC1ED74}" type="parTrans" cxnId="{39FD90E4-69EA-4128-B3BD-EB3630ACB969}">
      <dgm:prSet/>
      <dgm:spPr/>
      <dgm:t>
        <a:bodyPr/>
        <a:lstStyle/>
        <a:p>
          <a:endParaRPr lang="it-IT"/>
        </a:p>
      </dgm:t>
    </dgm:pt>
    <dgm:pt modelId="{7A06E5C7-5915-40E3-8AB5-715848ED35F3}" type="sibTrans" cxnId="{39FD90E4-69EA-4128-B3BD-EB3630ACB969}">
      <dgm:prSet/>
      <dgm:spPr/>
      <dgm:t>
        <a:bodyPr/>
        <a:lstStyle/>
        <a:p>
          <a:endParaRPr lang="it-IT"/>
        </a:p>
      </dgm:t>
    </dgm:pt>
    <dgm:pt modelId="{A66F3907-F3DB-4C9F-A32A-9C6F598F9286}" type="pres">
      <dgm:prSet presAssocID="{234D2C6C-4159-42B7-A5DF-81757C84A13C}" presName="Name0" presStyleCnt="0">
        <dgm:presLayoutVars>
          <dgm:dir/>
          <dgm:animLvl val="lvl"/>
          <dgm:resizeHandles val="exact"/>
        </dgm:presLayoutVars>
      </dgm:prSet>
      <dgm:spPr/>
    </dgm:pt>
    <dgm:pt modelId="{835B91FE-F22F-4546-95C5-8DFDAA1066A3}" type="pres">
      <dgm:prSet presAssocID="{51E607A6-E35E-4AB3-8C78-70CFDBFB711C}" presName="parTxOnly" presStyleLbl="node1" presStyleIdx="0" presStyleCnt="3" custScaleX="110007" custScaleY="111973" custLinFactNeighborX="23444" custLinFactNeighborY="-72">
        <dgm:presLayoutVars>
          <dgm:chMax val="0"/>
          <dgm:chPref val="0"/>
          <dgm:bulletEnabled val="1"/>
        </dgm:presLayoutVars>
      </dgm:prSet>
      <dgm:spPr/>
    </dgm:pt>
    <dgm:pt modelId="{4DDE1C8F-7035-410D-8FF9-E18053684011}" type="pres">
      <dgm:prSet presAssocID="{924FAEF3-1458-4C00-B69E-E7AC8718CD86}" presName="parTxOnlySpace" presStyleCnt="0"/>
      <dgm:spPr/>
    </dgm:pt>
    <dgm:pt modelId="{1726798C-5468-4AA0-9364-0ADE1DA42F64}" type="pres">
      <dgm:prSet presAssocID="{643ABE09-8B6E-48B7-B328-1B27F46BADEC}" presName="parTxOnly" presStyleLbl="node1" presStyleIdx="1" presStyleCnt="3" custScaleX="221241" custScaleY="112184">
        <dgm:presLayoutVars>
          <dgm:chMax val="0"/>
          <dgm:chPref val="0"/>
          <dgm:bulletEnabled val="1"/>
        </dgm:presLayoutVars>
      </dgm:prSet>
      <dgm:spPr/>
    </dgm:pt>
    <dgm:pt modelId="{203FD6E7-14D9-4D6B-802B-7F78506EC472}" type="pres">
      <dgm:prSet presAssocID="{26459212-41C7-4D44-9D54-F003CAB1C0C6}" presName="parTxOnlySpace" presStyleCnt="0"/>
      <dgm:spPr/>
    </dgm:pt>
    <dgm:pt modelId="{3FAA0034-5BBE-43D6-A898-F717FC130B17}" type="pres">
      <dgm:prSet presAssocID="{478C3E43-F80A-465E-89A8-4B63719930D5}" presName="parTxOnly" presStyleLbl="node1" presStyleIdx="2" presStyleCnt="3" custScaleX="97638" custScaleY="112184">
        <dgm:presLayoutVars>
          <dgm:chMax val="0"/>
          <dgm:chPref val="0"/>
          <dgm:bulletEnabled val="1"/>
        </dgm:presLayoutVars>
      </dgm:prSet>
      <dgm:spPr/>
    </dgm:pt>
  </dgm:ptLst>
  <dgm:cxnLst>
    <dgm:cxn modelId="{D766A207-7673-476A-A8BF-D79E3A5FD411}" type="presOf" srcId="{643ABE09-8B6E-48B7-B328-1B27F46BADEC}" destId="{1726798C-5468-4AA0-9364-0ADE1DA42F64}" srcOrd="0" destOrd="0" presId="urn:microsoft.com/office/officeart/2005/8/layout/chevron1"/>
    <dgm:cxn modelId="{6FA27C2E-3FFA-4219-BE01-C583D83E62A7}" type="presOf" srcId="{478C3E43-F80A-465E-89A8-4B63719930D5}" destId="{3FAA0034-5BBE-43D6-A898-F717FC130B17}" srcOrd="0" destOrd="0" presId="urn:microsoft.com/office/officeart/2005/8/layout/chevron1"/>
    <dgm:cxn modelId="{F2C6B465-7FE0-499B-9B16-D020829EB6CD}" srcId="{234D2C6C-4159-42B7-A5DF-81757C84A13C}" destId="{51E607A6-E35E-4AB3-8C78-70CFDBFB711C}" srcOrd="0" destOrd="0" parTransId="{0572DE40-6533-49B0-9F16-A638D4523872}" sibTransId="{924FAEF3-1458-4C00-B69E-E7AC8718CD86}"/>
    <dgm:cxn modelId="{B4C2C24E-E343-470D-810D-F8576E81E231}" type="presOf" srcId="{234D2C6C-4159-42B7-A5DF-81757C84A13C}" destId="{A66F3907-F3DB-4C9F-A32A-9C6F598F9286}" srcOrd="0" destOrd="0" presId="urn:microsoft.com/office/officeart/2005/8/layout/chevron1"/>
    <dgm:cxn modelId="{6FE99088-A33E-45AC-9413-9694E8807E42}" type="presOf" srcId="{51E607A6-E35E-4AB3-8C78-70CFDBFB711C}" destId="{835B91FE-F22F-4546-95C5-8DFDAA1066A3}" srcOrd="0" destOrd="0" presId="urn:microsoft.com/office/officeart/2005/8/layout/chevron1"/>
    <dgm:cxn modelId="{7063149B-3D1A-454A-8DDE-BD6906F24B77}" srcId="{234D2C6C-4159-42B7-A5DF-81757C84A13C}" destId="{643ABE09-8B6E-48B7-B328-1B27F46BADEC}" srcOrd="1" destOrd="0" parTransId="{177F7488-2010-42F5-A4A8-1953059BF9BB}" sibTransId="{26459212-41C7-4D44-9D54-F003CAB1C0C6}"/>
    <dgm:cxn modelId="{39FD90E4-69EA-4128-B3BD-EB3630ACB969}" srcId="{234D2C6C-4159-42B7-A5DF-81757C84A13C}" destId="{478C3E43-F80A-465E-89A8-4B63719930D5}" srcOrd="2" destOrd="0" parTransId="{BF9C6935-F732-4F6E-B377-1A676FC1ED74}" sibTransId="{7A06E5C7-5915-40E3-8AB5-715848ED35F3}"/>
    <dgm:cxn modelId="{791A9228-D2BD-4D59-87D4-89119AB8B3FA}" type="presParOf" srcId="{A66F3907-F3DB-4C9F-A32A-9C6F598F9286}" destId="{835B91FE-F22F-4546-95C5-8DFDAA1066A3}" srcOrd="0" destOrd="0" presId="urn:microsoft.com/office/officeart/2005/8/layout/chevron1"/>
    <dgm:cxn modelId="{657CE258-7756-4F88-8CE2-AD967FD503F2}" type="presParOf" srcId="{A66F3907-F3DB-4C9F-A32A-9C6F598F9286}" destId="{4DDE1C8F-7035-410D-8FF9-E18053684011}" srcOrd="1" destOrd="0" presId="urn:microsoft.com/office/officeart/2005/8/layout/chevron1"/>
    <dgm:cxn modelId="{714EBD4A-34C3-42C4-88DE-65340514482B}" type="presParOf" srcId="{A66F3907-F3DB-4C9F-A32A-9C6F598F9286}" destId="{1726798C-5468-4AA0-9364-0ADE1DA42F64}" srcOrd="2" destOrd="0" presId="urn:microsoft.com/office/officeart/2005/8/layout/chevron1"/>
    <dgm:cxn modelId="{5D3C08A5-F024-4DF8-A07C-6497DDE2AC5F}" type="presParOf" srcId="{A66F3907-F3DB-4C9F-A32A-9C6F598F9286}" destId="{203FD6E7-14D9-4D6B-802B-7F78506EC472}" srcOrd="3" destOrd="0" presId="urn:microsoft.com/office/officeart/2005/8/layout/chevron1"/>
    <dgm:cxn modelId="{2C7249A9-41CF-4A94-B779-974EE11925A0}" type="presParOf" srcId="{A66F3907-F3DB-4C9F-A32A-9C6F598F9286}" destId="{3FAA0034-5BBE-43D6-A898-F717FC130B17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B91FE-F22F-4546-95C5-8DFDAA1066A3}">
      <dsp:nvSpPr>
        <dsp:cNvPr id="0" name=""/>
        <dsp:cNvSpPr/>
      </dsp:nvSpPr>
      <dsp:spPr>
        <a:xfrm>
          <a:off x="70632" y="364656"/>
          <a:ext cx="3112023" cy="1267056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Context</a:t>
          </a:r>
          <a:endParaRPr lang="it-IT" sz="2000" kern="1200" dirty="0"/>
        </a:p>
      </dsp:txBody>
      <dsp:txXfrm>
        <a:off x="704160" y="364656"/>
        <a:ext cx="1844967" cy="1267056"/>
      </dsp:txXfrm>
    </dsp:sp>
    <dsp:sp modelId="{1726798C-5468-4AA0-9364-0ADE1DA42F64}">
      <dsp:nvSpPr>
        <dsp:cNvPr id="0" name=""/>
        <dsp:cNvSpPr/>
      </dsp:nvSpPr>
      <dsp:spPr>
        <a:xfrm>
          <a:off x="2833441" y="364277"/>
          <a:ext cx="6258757" cy="1269443"/>
        </a:xfrm>
        <a:prstGeom prst="chevron">
          <a:avLst/>
        </a:prstGeom>
        <a:solidFill>
          <a:schemeClr val="accent6">
            <a:shade val="80000"/>
            <a:hueOff val="-276328"/>
            <a:satOff val="-31951"/>
            <a:lumOff val="18931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Simulations</a:t>
          </a:r>
          <a:endParaRPr lang="it-IT" sz="2000" kern="1200" dirty="0"/>
        </a:p>
      </dsp:txBody>
      <dsp:txXfrm>
        <a:off x="3468163" y="364277"/>
        <a:ext cx="4989314" cy="1269443"/>
      </dsp:txXfrm>
    </dsp:sp>
    <dsp:sp modelId="{3FAA0034-5BBE-43D6-A898-F717FC130B17}">
      <dsp:nvSpPr>
        <dsp:cNvPr id="0" name=""/>
        <dsp:cNvSpPr/>
      </dsp:nvSpPr>
      <dsp:spPr>
        <a:xfrm>
          <a:off x="8809305" y="364277"/>
          <a:ext cx="2762112" cy="1269443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Conclusions</a:t>
          </a:r>
          <a:endParaRPr lang="it-IT" sz="2000" kern="1200" dirty="0"/>
        </a:p>
      </dsp:txBody>
      <dsp:txXfrm>
        <a:off x="9444027" y="364277"/>
        <a:ext cx="1492669" cy="1269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78250-5579-4797-8B18-F36A6FF46076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D406-DD02-4466-9FCA-0AAC5086BF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64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08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86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94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4F5B24-1607-4519-8016-4C780264D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0" y="6385178"/>
            <a:ext cx="580511" cy="36456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76FA9A8-EE15-4351-901D-6602BA89D830}"/>
              </a:ext>
            </a:extLst>
          </p:cNvPr>
          <p:cNvSpPr/>
          <p:nvPr userDrawn="1"/>
        </p:nvSpPr>
        <p:spPr>
          <a:xfrm>
            <a:off x="761291" y="6361347"/>
            <a:ext cx="5810959" cy="41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JORDAN GOTTARDO - 1179739</a:t>
            </a:r>
          </a:p>
          <a:p>
            <a:r>
              <a:rPr lang="it-IT" sz="105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FAST MESSAGE PROPAGATION OVER IOV SCENARIOS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E561E31-CDCD-4098-8294-8BC9C869F5B3}"/>
              </a:ext>
            </a:extLst>
          </p:cNvPr>
          <p:cNvCxnSpPr>
            <a:cxnSpLocks/>
          </p:cNvCxnSpPr>
          <p:nvPr userDrawn="1"/>
        </p:nvCxnSpPr>
        <p:spPr>
          <a:xfrm>
            <a:off x="74415" y="6270867"/>
            <a:ext cx="56532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508D3A1-4B12-40A1-AEC7-A26765BAADE7}"/>
              </a:ext>
            </a:extLst>
          </p:cNvPr>
          <p:cNvSpPr/>
          <p:nvPr userDrawn="1"/>
        </p:nvSpPr>
        <p:spPr>
          <a:xfrm>
            <a:off x="11301096" y="6453637"/>
            <a:ext cx="782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53311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10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7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74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6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10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3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15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E6E2E2"/>
            </a:gs>
            <a:gs pos="0">
              <a:schemeClr val="bg1">
                <a:lumMod val="9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AB17-A341-48A5-AD52-E4D16CDFE3B7}" type="datetimeFigureOut">
              <a:rPr lang="it-IT" smtClean="0"/>
              <a:t>10/07/2019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6CD0-AA55-47A9-8244-4B1796DC61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11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E4355625-0B87-4017-9316-ED6325283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231" y="3579542"/>
            <a:ext cx="7573538" cy="1236690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FAST MESSAGE PROPAGATION</a:t>
            </a:r>
            <a:br>
              <a:rPr lang="it-IT" sz="36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</a:br>
            <a:r>
              <a:rPr lang="it-IT" sz="2500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OVER IOV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18BE796-8D57-481E-B351-B2A45C63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69" y="1906195"/>
            <a:ext cx="1382395" cy="1391220"/>
          </a:xfrm>
          <a:prstGeom prst="rect">
            <a:avLst/>
          </a:prstGeom>
          <a:effectLst>
            <a:reflection stA="16000" endPos="27000" dist="50800" dir="5400000" sy="-100000" algn="bl" rotWithShape="0"/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C1D4B69-05B6-4E77-BF09-A1D5519749B8}"/>
              </a:ext>
            </a:extLst>
          </p:cNvPr>
          <p:cNvSpPr/>
          <p:nvPr/>
        </p:nvSpPr>
        <p:spPr>
          <a:xfrm>
            <a:off x="3648919" y="404287"/>
            <a:ext cx="489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Dipartimento di Matematica "Tullio Levi-Civita"</a:t>
            </a:r>
          </a:p>
          <a:p>
            <a:pPr algn="ctr"/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Laurea in Informatica</a:t>
            </a:r>
          </a:p>
          <a:p>
            <a:pPr algn="ctr"/>
            <a:r>
              <a:rPr lang="it-IT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a.a</a:t>
            </a:r>
            <a:r>
              <a:rPr lang="it-IT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2018-2019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BFFD0C-A5A6-4D8F-A12E-4BD729A56F51}"/>
              </a:ext>
            </a:extLst>
          </p:cNvPr>
          <p:cNvSpPr/>
          <p:nvPr/>
        </p:nvSpPr>
        <p:spPr>
          <a:xfrm>
            <a:off x="3810000" y="5973388"/>
            <a:ext cx="4572000" cy="508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Jordan Gottardo 1179739</a:t>
            </a:r>
          </a:p>
          <a:p>
            <a:pPr algn="ctr"/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Esame di laurea - 18 Luglio 2019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D8BE30-40AD-4271-9223-1CDCAA0719F9}"/>
              </a:ext>
            </a:extLst>
          </p:cNvPr>
          <p:cNvSpPr/>
          <p:nvPr/>
        </p:nvSpPr>
        <p:spPr>
          <a:xfrm>
            <a:off x="11197957" y="6512840"/>
            <a:ext cx="9418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r>
              <a:rPr lang="it-IT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/14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9EBE77-18FE-4C3A-B926-4FB1E3442AC6}"/>
              </a:ext>
            </a:extLst>
          </p:cNvPr>
          <p:cNvSpPr/>
          <p:nvPr/>
        </p:nvSpPr>
        <p:spPr>
          <a:xfrm>
            <a:off x="4607400" y="4984378"/>
            <a:ext cx="423179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Relatore: 	    Prof. Claudio Enrico Palazzi</a:t>
            </a:r>
          </a:p>
          <a:p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Co-relatore:    Dott.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Armir</a:t>
            </a:r>
            <a:r>
              <a:rPr lang="it-IT" sz="1351" dirty="0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it-IT" sz="1351" dirty="0" err="1">
                <a:latin typeface="Segoe UI" panose="020B050204020402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Bujari</a:t>
            </a:r>
            <a:endParaRPr lang="it-IT" sz="1351" dirty="0">
              <a:latin typeface="Segoe UI" panose="020B050204020402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0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URBAN SCENARIOS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3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365935"/>
              </p:ext>
            </p:extLst>
          </p:nvPr>
        </p:nvGraphicFramePr>
        <p:xfrm>
          <a:off x="164623" y="1197896"/>
          <a:ext cx="5711699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9295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22404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Scenario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34962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5, 15, 25, 35, 45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4975, 2856, 1775, 1318, 1072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796808"/>
              </p:ext>
            </p:extLst>
          </p:nvPr>
        </p:nvGraphicFramePr>
        <p:xfrm>
          <a:off x="5965794" y="1197896"/>
          <a:ext cx="5840270" cy="4029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1262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10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- DELIVERY RATIOS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A60F6FC-ACA1-4CFA-992B-B83996A4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3" y="1029816"/>
            <a:ext cx="4453715" cy="2703250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71C01F-CB99-4473-A83B-97D74CB2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9816"/>
            <a:ext cx="4365679" cy="266771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3A196A3-177F-4467-8733-F788105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64" y="3872953"/>
            <a:ext cx="4453714" cy="2785421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FD6EF9-D57F-4FC2-92A4-CAC9B7EBE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4257"/>
            <a:ext cx="4365679" cy="2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3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HOPS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8E7AAC-48DB-4626-9498-928BB838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2" y="1633490"/>
            <a:ext cx="5563187" cy="410629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B022F4-50E3-4C1C-AB17-5E50237D3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537" y="1633490"/>
            <a:ext cx="5666007" cy="41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94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PRELIMINARY TESTS – NUMBER OF SLOTS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F155DD-BD98-43C1-B82A-AF18505D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1860172"/>
            <a:ext cx="5526559" cy="3734431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081A32-9008-404F-8CED-A5640D2B5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80" y="1860172"/>
            <a:ext cx="5950582" cy="37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9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3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FORWARDING NODE NUMBER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CFE12A-A66C-4EDA-9D28-594071197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62" y="1581549"/>
            <a:ext cx="5716826" cy="387599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607EEC-B21E-4A4C-B24E-8744CFD16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0" y="1581548"/>
            <a:ext cx="5816356" cy="38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65559"/>
              </p:ext>
            </p:extLst>
          </p:nvPr>
        </p:nvGraphicFramePr>
        <p:xfrm>
          <a:off x="137990" y="1197896"/>
          <a:ext cx="5711699" cy="4403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97967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35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4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456934B-EAAA-4185-A562-CD8A7FED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204026"/>
            <a:ext cx="5536942" cy="41136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2C5B05-B6CB-4FB0-B0CB-37E0FF85E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212905"/>
            <a:ext cx="5015785" cy="4113699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6" name="Immagine 15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AC306D5D-393A-45B1-9DD2-AAFBD54B7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1185EA6-909D-47AB-A045-6DD9F7ED4D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2345396" y="5780377"/>
            <a:ext cx="221727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Without</a:t>
            </a:r>
            <a:r>
              <a:rPr lang="it-IT" sz="2000" dirty="0"/>
              <a:t> buildings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C001087-313E-45B5-9FE2-AC7E4000D593}"/>
              </a:ext>
            </a:extLst>
          </p:cNvPr>
          <p:cNvSpPr txBox="1">
            <a:spLocks/>
          </p:cNvSpPr>
          <p:nvPr/>
        </p:nvSpPr>
        <p:spPr>
          <a:xfrm>
            <a:off x="8106385" y="5786379"/>
            <a:ext cx="1829266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</a:t>
            </a:r>
          </a:p>
        </p:txBody>
      </p:sp>
      <p:pic>
        <p:nvPicPr>
          <p:cNvPr id="5" name="Immagine 4" descr="Immagine che contiene arredamento&#10;&#10;Descrizione generata automaticamente">
            <a:extLst>
              <a:ext uri="{FF2B5EF4-FFF2-40B4-BE49-F238E27FC236}">
                <a16:creationId xmlns:a16="http://schemas.microsoft.com/office/drawing/2014/main" id="{2BCF709E-BBE5-4703-AA95-0CFEA92C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93" y="5453317"/>
            <a:ext cx="1073704" cy="156703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501578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8FFAEE1-CCF1-4CC6-8B01-0476A535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06" y="5456081"/>
            <a:ext cx="1087868" cy="1511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50AA2-8D8D-46E7-8A33-4C76D732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98" y="5456081"/>
            <a:ext cx="1078772" cy="1511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86ED420-45B3-4B1A-8B21-FA55F9E9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6" y="5460404"/>
            <a:ext cx="1058170" cy="1425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2F97E6E-3069-4005-BB7E-B709CC830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82" y="5459891"/>
            <a:ext cx="1052260" cy="143555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8B4297-3B67-4817-8831-1ECF916DD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95148"/>
            <a:ext cx="4983459" cy="4122937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6BE62-1506-4C51-A7FD-1CAD35325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95148"/>
            <a:ext cx="5536942" cy="4122951"/>
          </a:xfrm>
          <a:prstGeom prst="rect">
            <a:avLst/>
          </a:prstGeom>
        </p:spPr>
      </p:pic>
      <p:pic>
        <p:nvPicPr>
          <p:cNvPr id="23" name="Immagine 22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4E0675EA-011F-45DF-8027-DDC737566C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96" y="5460195"/>
            <a:ext cx="1050651" cy="1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5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1A6996-2BA8-4669-B632-064364EEB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34" y="2902820"/>
            <a:ext cx="3622099" cy="3160629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5CC6B90-F3B4-4988-AC08-8BF8C436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0261847" cy="5021554"/>
          </a:xfrm>
        </p:spPr>
        <p:txBody>
          <a:bodyPr>
            <a:normAutofit/>
          </a:bodyPr>
          <a:lstStyle/>
          <a:p>
            <a:r>
              <a:rPr lang="it-IT" dirty="0" err="1"/>
              <a:t>Aim</a:t>
            </a:r>
            <a:r>
              <a:rPr lang="it-IT" dirty="0"/>
              <a:t>: exploit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r>
              <a:rPr lang="it-IT" dirty="0" err="1"/>
              <a:t>Identification</a:t>
            </a:r>
            <a:r>
              <a:rPr lang="it-IT" dirty="0"/>
              <a:t> of </a:t>
            </a:r>
            <a:r>
              <a:rPr lang="it-IT" dirty="0" err="1"/>
              <a:t>junctions</a:t>
            </a:r>
            <a:r>
              <a:rPr lang="it-IT" dirty="0"/>
              <a:t> via OSM/SUMO tools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20x20m </a:t>
            </a:r>
            <a:r>
              <a:rPr lang="it-IT" dirty="0" err="1"/>
              <a:t>bounding</a:t>
            </a:r>
            <a:r>
              <a:rPr lang="it-IT" dirty="0"/>
              <a:t> box to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polygon</a:t>
            </a:r>
            <a:endParaRPr lang="it-IT" dirty="0"/>
          </a:p>
          <a:p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participate</a:t>
            </a:r>
            <a:r>
              <a:rPr lang="it-IT" dirty="0"/>
              <a:t> in a </a:t>
            </a:r>
            <a:r>
              <a:rPr lang="it-IT" b="1" dirty="0"/>
              <a:t>second </a:t>
            </a:r>
            <a:r>
              <a:rPr lang="it-IT" b="1" dirty="0" err="1"/>
              <a:t>contention</a:t>
            </a:r>
            <a:r>
              <a:rPr lang="it-IT" b="1" dirty="0"/>
              <a:t> </a:t>
            </a:r>
            <a:br>
              <a:rPr lang="it-IT" dirty="0"/>
            </a:br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r>
              <a:rPr lang="it-IT" dirty="0"/>
              <a:t>Extension </a:t>
            </a:r>
            <a:r>
              <a:rPr lang="it-IT" dirty="0" err="1"/>
              <a:t>applicable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to Fast-Broadcast and ROFF</a:t>
            </a:r>
          </a:p>
          <a:p>
            <a:pPr lvl="1"/>
            <a:r>
              <a:rPr lang="it-IT" dirty="0"/>
              <a:t>SJ-Fast-Broadcast and SJ-ROFF</a:t>
            </a:r>
          </a:p>
        </p:txBody>
      </p:sp>
      <p:pic>
        <p:nvPicPr>
          <p:cNvPr id="6" name="Immagine 5" descr="Immagine che contiene monitor, esterni&#10;&#10;Descrizione generata automaticamente">
            <a:extLst>
              <a:ext uri="{FF2B5EF4-FFF2-40B4-BE49-F238E27FC236}">
                <a16:creationId xmlns:a16="http://schemas.microsoft.com/office/drawing/2014/main" id="{929886D2-2A54-4FB9-82A0-E87DF9FE7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00" y="2246266"/>
            <a:ext cx="5528160" cy="7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3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CONTENTS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2483CAF-ABEB-49EB-AC19-22F8C7B0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73240"/>
              </p:ext>
            </p:extLst>
          </p:nvPr>
        </p:nvGraphicFramePr>
        <p:xfrm>
          <a:off x="209870" y="999811"/>
          <a:ext cx="11575730" cy="199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D922DDE-45D3-4A4E-8EF2-24BDEE1A3B8C}"/>
              </a:ext>
            </a:extLst>
          </p:cNvPr>
          <p:cNvCxnSpPr>
            <a:cxnSpLocks/>
          </p:cNvCxnSpPr>
          <p:nvPr/>
        </p:nvCxnSpPr>
        <p:spPr>
          <a:xfrm>
            <a:off x="1650292" y="338328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5DFFE6-8617-4240-8AC8-EF307F679BF5}"/>
              </a:ext>
            </a:extLst>
          </p:cNvPr>
          <p:cNvSpPr txBox="1"/>
          <p:nvPr/>
        </p:nvSpPr>
        <p:spPr>
          <a:xfrm>
            <a:off x="1216834" y="3021188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Context</a:t>
            </a: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91C60D-7067-434F-BE51-12B82584787D}"/>
              </a:ext>
            </a:extLst>
          </p:cNvPr>
          <p:cNvSpPr txBox="1"/>
          <p:nvPr/>
        </p:nvSpPr>
        <p:spPr>
          <a:xfrm>
            <a:off x="2732353" y="3036350"/>
            <a:ext cx="135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Technologies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38E2-60D4-4AAA-8DF2-A582F58677D8}"/>
              </a:ext>
            </a:extLst>
          </p:cNvPr>
          <p:cNvSpPr txBox="1"/>
          <p:nvPr/>
        </p:nvSpPr>
        <p:spPr>
          <a:xfrm>
            <a:off x="3463717" y="5290950"/>
            <a:ext cx="1721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My </a:t>
            </a:r>
            <a:r>
              <a:rPr lang="it-IT" sz="1600" dirty="0" err="1"/>
              <a:t>contributions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857991-FE87-4AF1-9E3B-DF0EC52BD8D7}"/>
              </a:ext>
            </a:extLst>
          </p:cNvPr>
          <p:cNvSpPr txBox="1"/>
          <p:nvPr/>
        </p:nvSpPr>
        <p:spPr>
          <a:xfrm>
            <a:off x="4678860" y="303654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Scenarios</a:t>
            </a:r>
            <a:endParaRPr lang="it-IT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FB7900-8E14-4DCC-96AD-A5FE9A541028}"/>
              </a:ext>
            </a:extLst>
          </p:cNvPr>
          <p:cNvSpPr txBox="1"/>
          <p:nvPr/>
        </p:nvSpPr>
        <p:spPr>
          <a:xfrm>
            <a:off x="5682876" y="5288843"/>
            <a:ext cx="848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Metrics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576EF-DC0F-4036-9C43-58C5FA087C9A}"/>
              </a:ext>
            </a:extLst>
          </p:cNvPr>
          <p:cNvCxnSpPr>
            <a:cxnSpLocks/>
          </p:cNvCxnSpPr>
          <p:nvPr/>
        </p:nvCxnSpPr>
        <p:spPr>
          <a:xfrm>
            <a:off x="3437228" y="336445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E7EA4545-09C3-4F36-B78C-6F2510F4AAE6}"/>
              </a:ext>
            </a:extLst>
          </p:cNvPr>
          <p:cNvCxnSpPr>
            <a:cxnSpLocks/>
          </p:cNvCxnSpPr>
          <p:nvPr/>
        </p:nvCxnSpPr>
        <p:spPr>
          <a:xfrm>
            <a:off x="433425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C02727D-24F0-49EA-9F29-C16D4CD5E025}"/>
              </a:ext>
            </a:extLst>
          </p:cNvPr>
          <p:cNvCxnSpPr>
            <a:cxnSpLocks/>
          </p:cNvCxnSpPr>
          <p:nvPr/>
        </p:nvCxnSpPr>
        <p:spPr>
          <a:xfrm>
            <a:off x="5199270" y="3376849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114F4F9-BF9D-4857-80CB-B197C82D504F}"/>
              </a:ext>
            </a:extLst>
          </p:cNvPr>
          <p:cNvCxnSpPr>
            <a:cxnSpLocks/>
          </p:cNvCxnSpPr>
          <p:nvPr/>
        </p:nvCxnSpPr>
        <p:spPr>
          <a:xfrm>
            <a:off x="6132600" y="44931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875A80-B798-4006-82EE-2F70EC95D373}"/>
              </a:ext>
            </a:extLst>
          </p:cNvPr>
          <p:cNvSpPr txBox="1"/>
          <p:nvPr/>
        </p:nvSpPr>
        <p:spPr>
          <a:xfrm>
            <a:off x="6157550" y="3035866"/>
            <a:ext cx="1783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results</a:t>
            </a:r>
            <a:endParaRPr lang="it-IT" sz="1600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777466B-FAC3-41DA-B004-BB245B0B7FA2}"/>
              </a:ext>
            </a:extLst>
          </p:cNvPr>
          <p:cNvCxnSpPr>
            <a:cxnSpLocks/>
          </p:cNvCxnSpPr>
          <p:nvPr/>
        </p:nvCxnSpPr>
        <p:spPr>
          <a:xfrm>
            <a:off x="7041606" y="3363975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A2F096-A814-44F6-B3E6-084DD69E4088}"/>
              </a:ext>
            </a:extLst>
          </p:cNvPr>
          <p:cNvSpPr txBox="1"/>
          <p:nvPr/>
        </p:nvSpPr>
        <p:spPr>
          <a:xfrm>
            <a:off x="6866926" y="5290581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Algorithm</a:t>
            </a:r>
            <a:r>
              <a:rPr lang="it-IT" sz="1600" dirty="0"/>
              <a:t> extensions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FD070186-121F-4E4D-941D-8CA09442BF3B}"/>
              </a:ext>
            </a:extLst>
          </p:cNvPr>
          <p:cNvCxnSpPr>
            <a:cxnSpLocks/>
          </p:cNvCxnSpPr>
          <p:nvPr/>
        </p:nvCxnSpPr>
        <p:spPr>
          <a:xfrm>
            <a:off x="7918649" y="4485084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F79F61E-B966-4DC9-BAB0-172BFA1F1F31}"/>
              </a:ext>
            </a:extLst>
          </p:cNvPr>
          <p:cNvSpPr txBox="1"/>
          <p:nvPr/>
        </p:nvSpPr>
        <p:spPr>
          <a:xfrm>
            <a:off x="7837983" y="3037004"/>
            <a:ext cx="2030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Extension </a:t>
            </a:r>
            <a:r>
              <a:rPr lang="it-IT" sz="1600" dirty="0" err="1"/>
              <a:t>evaluation</a:t>
            </a:r>
            <a:endParaRPr lang="it-IT" sz="1600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DD1281C-5840-43FC-8878-97053A9A7AC5}"/>
              </a:ext>
            </a:extLst>
          </p:cNvPr>
          <p:cNvCxnSpPr>
            <a:cxnSpLocks/>
          </p:cNvCxnSpPr>
          <p:nvPr/>
        </p:nvCxnSpPr>
        <p:spPr>
          <a:xfrm>
            <a:off x="8845760" y="3365113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90DC9F-FE76-417D-82B4-6DCE7D5BC17E}"/>
              </a:ext>
            </a:extLst>
          </p:cNvPr>
          <p:cNvSpPr txBox="1"/>
          <p:nvPr/>
        </p:nvSpPr>
        <p:spPr>
          <a:xfrm>
            <a:off x="9151762" y="5288843"/>
            <a:ext cx="1265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 err="1"/>
              <a:t>Conclusions</a:t>
            </a:r>
            <a:endParaRPr lang="it-IT" sz="1600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3E30F5F-53F2-4324-9B53-CEE95E519113}"/>
              </a:ext>
            </a:extLst>
          </p:cNvPr>
          <p:cNvCxnSpPr>
            <a:cxnSpLocks/>
          </p:cNvCxnSpPr>
          <p:nvPr/>
        </p:nvCxnSpPr>
        <p:spPr>
          <a:xfrm>
            <a:off x="9788700" y="4493460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D4BF4D8-58FB-4EAC-9EB0-3BCCE860DC26}"/>
              </a:ext>
            </a:extLst>
          </p:cNvPr>
          <p:cNvCxnSpPr>
            <a:cxnSpLocks/>
            <a:stCxn id="23" idx="6"/>
            <a:endCxn id="37" idx="6"/>
          </p:cNvCxnSpPr>
          <p:nvPr/>
        </p:nvCxnSpPr>
        <p:spPr>
          <a:xfrm flipV="1">
            <a:off x="845650" y="4318532"/>
            <a:ext cx="10989033" cy="2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nettore 22">
            <a:extLst>
              <a:ext uri="{FF2B5EF4-FFF2-40B4-BE49-F238E27FC236}">
                <a16:creationId xmlns:a16="http://schemas.microsoft.com/office/drawing/2014/main" id="{D00F6ACB-DA05-4C48-AE1C-A08BCA2EA83E}"/>
              </a:ext>
            </a:extLst>
          </p:cNvPr>
          <p:cNvSpPr/>
          <p:nvPr/>
        </p:nvSpPr>
        <p:spPr>
          <a:xfrm>
            <a:off x="522816" y="4179549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onnettore 23">
            <a:extLst>
              <a:ext uri="{FF2B5EF4-FFF2-40B4-BE49-F238E27FC236}">
                <a16:creationId xmlns:a16="http://schemas.microsoft.com/office/drawing/2014/main" id="{A8C9C63B-ECA9-4814-BE22-5C6B2ECC785A}"/>
              </a:ext>
            </a:extLst>
          </p:cNvPr>
          <p:cNvSpPr/>
          <p:nvPr/>
        </p:nvSpPr>
        <p:spPr>
          <a:xfrm>
            <a:off x="2372558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onnettore 24">
            <a:extLst>
              <a:ext uri="{FF2B5EF4-FFF2-40B4-BE49-F238E27FC236}">
                <a16:creationId xmlns:a16="http://schemas.microsoft.com/office/drawing/2014/main" id="{B0A80728-A6E6-44BC-AC56-71C242141A29}"/>
              </a:ext>
            </a:extLst>
          </p:cNvPr>
          <p:cNvSpPr/>
          <p:nvPr/>
        </p:nvSpPr>
        <p:spPr>
          <a:xfrm>
            <a:off x="3275811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onnettore 25">
            <a:extLst>
              <a:ext uri="{FF2B5EF4-FFF2-40B4-BE49-F238E27FC236}">
                <a16:creationId xmlns:a16="http://schemas.microsoft.com/office/drawing/2014/main" id="{5573F65A-AF6E-4E47-948F-CAB98EC096F7}"/>
              </a:ext>
            </a:extLst>
          </p:cNvPr>
          <p:cNvSpPr/>
          <p:nvPr/>
        </p:nvSpPr>
        <p:spPr>
          <a:xfrm>
            <a:off x="4172842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onnettore 26">
            <a:extLst>
              <a:ext uri="{FF2B5EF4-FFF2-40B4-BE49-F238E27FC236}">
                <a16:creationId xmlns:a16="http://schemas.microsoft.com/office/drawing/2014/main" id="{503AD5B8-A5AE-4309-B8C2-8205013C3415}"/>
              </a:ext>
            </a:extLst>
          </p:cNvPr>
          <p:cNvSpPr/>
          <p:nvPr/>
        </p:nvSpPr>
        <p:spPr>
          <a:xfrm>
            <a:off x="5042624" y="417034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>
            <a:extLst>
              <a:ext uri="{FF2B5EF4-FFF2-40B4-BE49-F238E27FC236}">
                <a16:creationId xmlns:a16="http://schemas.microsoft.com/office/drawing/2014/main" id="{79F06DAC-661D-41B8-934B-A03C35A1865C}"/>
              </a:ext>
            </a:extLst>
          </p:cNvPr>
          <p:cNvSpPr/>
          <p:nvPr/>
        </p:nvSpPr>
        <p:spPr>
          <a:xfrm>
            <a:off x="5974305" y="417187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onnettore 28">
            <a:extLst>
              <a:ext uri="{FF2B5EF4-FFF2-40B4-BE49-F238E27FC236}">
                <a16:creationId xmlns:a16="http://schemas.microsoft.com/office/drawing/2014/main" id="{02834477-558D-49F8-B118-E671128A809D}"/>
              </a:ext>
            </a:extLst>
          </p:cNvPr>
          <p:cNvSpPr/>
          <p:nvPr/>
        </p:nvSpPr>
        <p:spPr>
          <a:xfrm>
            <a:off x="6880872" y="416139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onnettore 29">
            <a:extLst>
              <a:ext uri="{FF2B5EF4-FFF2-40B4-BE49-F238E27FC236}">
                <a16:creationId xmlns:a16="http://schemas.microsoft.com/office/drawing/2014/main" id="{CF5A138E-AF70-4353-808A-2DE180D37715}"/>
              </a:ext>
            </a:extLst>
          </p:cNvPr>
          <p:cNvSpPr/>
          <p:nvPr/>
        </p:nvSpPr>
        <p:spPr>
          <a:xfrm>
            <a:off x="7754030" y="4162250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onnettore 30">
            <a:extLst>
              <a:ext uri="{FF2B5EF4-FFF2-40B4-BE49-F238E27FC236}">
                <a16:creationId xmlns:a16="http://schemas.microsoft.com/office/drawing/2014/main" id="{0FE88431-6BBF-4B44-88FC-6A1E4AF86340}"/>
              </a:ext>
            </a:extLst>
          </p:cNvPr>
          <p:cNvSpPr/>
          <p:nvPr/>
        </p:nvSpPr>
        <p:spPr>
          <a:xfrm>
            <a:off x="8658422" y="4155791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onnettore 31">
            <a:extLst>
              <a:ext uri="{FF2B5EF4-FFF2-40B4-BE49-F238E27FC236}">
                <a16:creationId xmlns:a16="http://schemas.microsoft.com/office/drawing/2014/main" id="{A8D0B292-D97F-4F9B-BBBC-DF5E5A60BDF6}"/>
              </a:ext>
            </a:extLst>
          </p:cNvPr>
          <p:cNvSpPr/>
          <p:nvPr/>
        </p:nvSpPr>
        <p:spPr>
          <a:xfrm>
            <a:off x="9622884" y="4163893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C109049-FCBD-4D50-AA0F-85D375B86D4E}"/>
              </a:ext>
            </a:extLst>
          </p:cNvPr>
          <p:cNvSpPr txBox="1"/>
          <p:nvPr/>
        </p:nvSpPr>
        <p:spPr>
          <a:xfrm>
            <a:off x="1759394" y="5296574"/>
            <a:ext cx="152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State of the art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4D3DC7-EAD9-468C-939E-DBD1672EAA52}"/>
              </a:ext>
            </a:extLst>
          </p:cNvPr>
          <p:cNvCxnSpPr>
            <a:cxnSpLocks/>
          </p:cNvCxnSpPr>
          <p:nvPr/>
        </p:nvCxnSpPr>
        <p:spPr>
          <a:xfrm>
            <a:off x="2543547" y="4483262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nettore 34">
            <a:extLst>
              <a:ext uri="{FF2B5EF4-FFF2-40B4-BE49-F238E27FC236}">
                <a16:creationId xmlns:a16="http://schemas.microsoft.com/office/drawing/2014/main" id="{B39664F8-9884-4E57-AE57-E738F69F45D8}"/>
              </a:ext>
            </a:extLst>
          </p:cNvPr>
          <p:cNvSpPr/>
          <p:nvPr/>
        </p:nvSpPr>
        <p:spPr>
          <a:xfrm>
            <a:off x="1493592" y="4178067"/>
            <a:ext cx="322834" cy="322834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onnettore 35">
            <a:extLst>
              <a:ext uri="{FF2B5EF4-FFF2-40B4-BE49-F238E27FC236}">
                <a16:creationId xmlns:a16="http://schemas.microsoft.com/office/drawing/2014/main" id="{9DE76C54-3E60-42F1-B59A-962A9FB920B5}"/>
              </a:ext>
            </a:extLst>
          </p:cNvPr>
          <p:cNvSpPr/>
          <p:nvPr/>
        </p:nvSpPr>
        <p:spPr>
          <a:xfrm>
            <a:off x="10549995" y="4139927"/>
            <a:ext cx="322834" cy="322834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>
            <a:extLst>
              <a:ext uri="{FF2B5EF4-FFF2-40B4-BE49-F238E27FC236}">
                <a16:creationId xmlns:a16="http://schemas.microsoft.com/office/drawing/2014/main" id="{0D05DC93-ABDE-4252-8B11-342F2E73E45D}"/>
              </a:ext>
            </a:extLst>
          </p:cNvPr>
          <p:cNvSpPr/>
          <p:nvPr/>
        </p:nvSpPr>
        <p:spPr>
          <a:xfrm>
            <a:off x="11511849" y="4157115"/>
            <a:ext cx="322834" cy="322834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63C273C-0384-4469-AB0C-7059903CD278}"/>
              </a:ext>
            </a:extLst>
          </p:cNvPr>
          <p:cNvSpPr txBox="1"/>
          <p:nvPr/>
        </p:nvSpPr>
        <p:spPr>
          <a:xfrm>
            <a:off x="10033074" y="3027359"/>
            <a:ext cx="134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Future works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28C7BF0-CEEC-4286-A521-02055EE4A2EB}"/>
              </a:ext>
            </a:extLst>
          </p:cNvPr>
          <p:cNvCxnSpPr>
            <a:cxnSpLocks/>
          </p:cNvCxnSpPr>
          <p:nvPr/>
        </p:nvCxnSpPr>
        <p:spPr>
          <a:xfrm>
            <a:off x="10699636" y="3355468"/>
            <a:ext cx="0" cy="797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62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JUNCTION MODEL - SCENARIOS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F6B35-E1C3-4B9C-B71E-E3FB9E19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6" y="1562469"/>
            <a:ext cx="4735845" cy="441664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2EB069A-5A3C-4545-A84B-4B94AEF1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25" y="1562470"/>
            <a:ext cx="4675427" cy="441664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734B54C-7178-42CA-8D22-C4363CA9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7" y="908731"/>
            <a:ext cx="1692581" cy="60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Los Angeles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6EE55CB1-223E-4699-AF44-20A6E70FB781}"/>
              </a:ext>
            </a:extLst>
          </p:cNvPr>
          <p:cNvSpPr txBox="1">
            <a:spLocks/>
          </p:cNvSpPr>
          <p:nvPr/>
        </p:nvSpPr>
        <p:spPr>
          <a:xfrm>
            <a:off x="8953130" y="908731"/>
            <a:ext cx="1007521" cy="60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dirty="0" err="1"/>
              <a:t>Padua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0969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PADUA URBAN SCENARIO WITH JUNCTIONS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22230"/>
              </p:ext>
            </p:extLst>
          </p:nvPr>
        </p:nvGraphicFramePr>
        <p:xfrm>
          <a:off x="137990" y="1197896"/>
          <a:ext cx="5711699" cy="47990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5424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396275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43084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Scenario </a:t>
                      </a:r>
                      <a:r>
                        <a:rPr lang="it-IT" sz="1600" dirty="0" err="1"/>
                        <a:t>configuration</a:t>
                      </a:r>
                      <a:endParaRPr lang="it-IT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Padua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N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45.4171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Latitude</a:t>
                      </a:r>
                      <a:r>
                        <a:rPr lang="it-IT" sz="1600" dirty="0"/>
                        <a:t> S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45.3981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W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11.8654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Longitude</a:t>
                      </a:r>
                      <a:r>
                        <a:rPr lang="it-IT" sz="1600" dirty="0"/>
                        <a:t> E [°]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11.8923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Circumference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radius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9521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Distance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between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vehicles</a:t>
                      </a:r>
                      <a:r>
                        <a:rPr lang="it-IT" sz="1600" dirty="0"/>
                        <a:t>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vehicles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1775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6322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0145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Number</a:t>
                      </a:r>
                      <a:r>
                        <a:rPr lang="it-IT" sz="1600" b="1" dirty="0"/>
                        <a:t> of </a:t>
                      </a:r>
                      <a:r>
                        <a:rPr lang="it-IT" sz="1600" b="1" dirty="0" err="1"/>
                        <a:t>junctions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3231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65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Number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simulations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</a:tbl>
          </a:graphicData>
        </a:graphic>
      </p:graphicFrame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059621E8-BFC3-4ADC-B180-1EE96A571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469072"/>
              </p:ext>
            </p:extLst>
          </p:nvPr>
        </p:nvGraphicFramePr>
        <p:xfrm>
          <a:off x="5965794" y="1197896"/>
          <a:ext cx="5841905" cy="44257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82897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2859008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</a:tblGrid>
              <a:tr h="465790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Simulator </a:t>
                      </a:r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Packet</a:t>
                      </a:r>
                      <a:r>
                        <a:rPr lang="it-IT" sz="1600" dirty="0"/>
                        <a:t> payload 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Frequency [GHz]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Channel </a:t>
                      </a:r>
                      <a:r>
                        <a:rPr lang="it-IT" sz="1600" dirty="0" err="1"/>
                        <a:t>bandwidth</a:t>
                      </a:r>
                      <a:r>
                        <a:rPr lang="it-IT" sz="1600" dirty="0"/>
                        <a:t> [MHz]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speed [Mbps]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powers </a:t>
                      </a:r>
                      <a:r>
                        <a:rPr lang="it-IT" sz="1600" dirty="0"/>
                        <a:t>[</a:t>
                      </a:r>
                      <a:r>
                        <a:rPr lang="it-IT" sz="1600" dirty="0" err="1"/>
                        <a:t>dBm</a:t>
                      </a:r>
                      <a:r>
                        <a:rPr lang="it-IT" sz="16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-7.0, 4.6, 13.4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/>
                        <a:t>Transmission ranges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100, 300, 500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1351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Modulation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DSSS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927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loss</a:t>
                      </a:r>
                      <a:r>
                        <a:rPr lang="it-IT" sz="16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ns3::</a:t>
                      </a:r>
                      <a:r>
                        <a:rPr lang="it-IT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TwoRayGround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2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dirty="0" err="1"/>
                        <a:t>Propagation</a:t>
                      </a:r>
                      <a:r>
                        <a:rPr lang="it-IT" sz="1600" dirty="0"/>
                        <a:t> delay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ns3::</a:t>
                      </a:r>
                      <a:r>
                        <a:rPr lang="it-IT" sz="1600" dirty="0" err="1"/>
                        <a:t>ConstantSpeed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756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it-IT" sz="1600" b="1" dirty="0" err="1"/>
                        <a:t>Shadowing</a:t>
                      </a:r>
                      <a:r>
                        <a:rPr lang="it-IT" sz="1600" b="1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ns3::</a:t>
                      </a:r>
                      <a:r>
                        <a:rPr lang="it-IT" sz="1600" b="1" dirty="0" err="1"/>
                        <a:t>ObstacleShadowing</a:t>
                      </a:r>
                      <a:endParaRPr lang="it-IT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0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907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4968240"/>
            <a:ext cx="5015785" cy="7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7B82F0-59BE-4AD7-885C-657FA3F67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/>
        </p:blipFill>
        <p:spPr>
          <a:xfrm>
            <a:off x="684057" y="1195148"/>
            <a:ext cx="5554017" cy="412257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D1DC50E1-EB9B-4009-97CB-F1192C479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2"/>
          <a:stretch/>
        </p:blipFill>
        <p:spPr>
          <a:xfrm>
            <a:off x="6513126" y="1178884"/>
            <a:ext cx="5015785" cy="417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3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70904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TOTAL DELIVERY RATIO ON CIRC.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5D93F8-CA18-4DA5-B6CD-95278C87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/>
        </p:blipFill>
        <p:spPr>
          <a:xfrm>
            <a:off x="6513126" y="1194124"/>
            <a:ext cx="4988046" cy="4104518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283200"/>
            <a:ext cx="5015785" cy="4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5CEAEB-84D9-4F71-BA69-630F1D43F7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>
            <a:off x="6513126" y="1194125"/>
            <a:ext cx="4983459" cy="4094156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C280D2-7E1D-4671-B8EE-A3C0BF2F9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4" y="1194124"/>
            <a:ext cx="5536942" cy="4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3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88267" y="5298642"/>
            <a:ext cx="5536942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HOPS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0F6A5B1-CF1B-4688-8C5B-3B3CB282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" y="1167489"/>
            <a:ext cx="5536942" cy="4173045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61F8D8-E0F5-4F53-8953-59DA0A6B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"/>
          <a:stretch/>
        </p:blipFill>
        <p:spPr>
          <a:xfrm>
            <a:off x="6513126" y="1167490"/>
            <a:ext cx="4953495" cy="41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38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651684" y="5298642"/>
            <a:ext cx="565283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NUMBER OF SLOTS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9DD344-2829-4C99-983D-F3C216C1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4" y="1180966"/>
            <a:ext cx="5652835" cy="41176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949D01F-7FC4-4644-900A-E8D847B613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50486"/>
            <a:ext cx="4966111" cy="41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29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4FF6F9-50C9-47F5-9A59-7E20DCAFA408}"/>
              </a:ext>
            </a:extLst>
          </p:cNvPr>
          <p:cNvSpPr txBox="1">
            <a:spLocks/>
          </p:cNvSpPr>
          <p:nvPr/>
        </p:nvSpPr>
        <p:spPr>
          <a:xfrm>
            <a:off x="1615737" y="5780377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FAEBFEB-1E89-4E24-8E28-830974169D18}"/>
              </a:ext>
            </a:extLst>
          </p:cNvPr>
          <p:cNvSpPr/>
          <p:nvPr/>
        </p:nvSpPr>
        <p:spPr>
          <a:xfrm>
            <a:off x="514568" y="5298642"/>
            <a:ext cx="5682046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337B651D-1A07-4799-9C44-4DE35E4AD019}"/>
              </a:ext>
            </a:extLst>
          </p:cNvPr>
          <p:cNvSpPr/>
          <p:nvPr/>
        </p:nvSpPr>
        <p:spPr>
          <a:xfrm>
            <a:off x="6513126" y="5317725"/>
            <a:ext cx="4953495" cy="39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PADUA – FORWARDING NODE NUMBER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BEB6CD24-17DB-41B9-A6F1-475DECA26F41}"/>
              </a:ext>
            </a:extLst>
          </p:cNvPr>
          <p:cNvSpPr txBox="1">
            <a:spLocks/>
          </p:cNvSpPr>
          <p:nvPr/>
        </p:nvSpPr>
        <p:spPr>
          <a:xfrm>
            <a:off x="7201272" y="5780382"/>
            <a:ext cx="3994950" cy="4162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/>
              <a:t>With buildings, with </a:t>
            </a:r>
            <a:r>
              <a:rPr lang="it-IT" sz="2000" dirty="0" err="1"/>
              <a:t>junctions</a:t>
            </a:r>
            <a:endParaRPr lang="it-IT" sz="20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E5EECDC6-D716-4D60-8B06-AA44FE40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64" y="5472202"/>
            <a:ext cx="1039395" cy="145973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DBFE66B5-423B-450E-8745-7CC9F04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37" y="5473924"/>
            <a:ext cx="1058170" cy="1425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D6816098-2D96-42C1-91C7-5DF9DC91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3" y="5473411"/>
            <a:ext cx="1052260" cy="143555"/>
          </a:xfrm>
          <a:prstGeom prst="rect">
            <a:avLst/>
          </a:prstGeom>
        </p:spPr>
      </p:pic>
      <p:pic>
        <p:nvPicPr>
          <p:cNvPr id="41" name="Immagine 40" descr="Immagine che contiene arredamento, tavolo&#10;&#10;Descrizione generata automaticamente">
            <a:extLst>
              <a:ext uri="{FF2B5EF4-FFF2-40B4-BE49-F238E27FC236}">
                <a16:creationId xmlns:a16="http://schemas.microsoft.com/office/drawing/2014/main" id="{9F34CB1D-B975-4AAA-8B85-4BED3AC47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7" y="5473715"/>
            <a:ext cx="1050651" cy="14294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4699A6-40F0-4553-AC1B-29B4B6E6D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7" y="5471779"/>
            <a:ext cx="1058169" cy="146819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52D705DA-2707-4CE0-9090-934BAEC37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78" y="5472551"/>
            <a:ext cx="1058169" cy="145274"/>
          </a:xfrm>
          <a:prstGeom prst="rect">
            <a:avLst/>
          </a:prstGeom>
        </p:spPr>
      </p:pic>
      <p:pic>
        <p:nvPicPr>
          <p:cNvPr id="11" name="Immagine 10" descr="Immagine che contiene screenshot, testo&#10;&#10;Descrizione generata automaticamente">
            <a:extLst>
              <a:ext uri="{FF2B5EF4-FFF2-40B4-BE49-F238E27FC236}">
                <a16:creationId xmlns:a16="http://schemas.microsoft.com/office/drawing/2014/main" id="{D1D668D4-15D5-4575-99F0-AE6807A19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8" y="1166402"/>
            <a:ext cx="5682046" cy="41771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CA3E423-07F3-4781-B4A0-92FD78887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166403"/>
            <a:ext cx="4934236" cy="41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6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48FAC01B-5D59-4DC8-B51D-5B6C8940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24" y="948166"/>
            <a:ext cx="6727054" cy="4961667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0282E87-CCC1-4A24-B5F8-6DDBBAC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b="1" dirty="0"/>
              <a:t>No buildings</a:t>
            </a:r>
          </a:p>
        </p:txBody>
      </p:sp>
    </p:spTree>
    <p:extLst>
      <p:ext uri="{BB962C8B-B14F-4D97-AF65-F5344CB8AC3E}">
        <p14:creationId xmlns:p14="http://schemas.microsoft.com/office/powerpoint/2010/main" val="2088102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4" name="Immagine 3" descr="Immagine che contiene cielo, tavolo&#10;&#10;Descrizione generata automaticamente">
            <a:extLst>
              <a:ext uri="{FF2B5EF4-FFF2-40B4-BE49-F238E27FC236}">
                <a16:creationId xmlns:a16="http://schemas.microsoft.com/office/drawing/2014/main" id="{FC99EAEA-315B-4906-B352-A515139E6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8"/>
            <a:ext cx="6727054" cy="499423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7FA7AE9-90EB-4B47-A312-2E825637B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b="1" dirty="0"/>
              <a:t>Buildings with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heights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03004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7368BF-6424-4991-869B-136972FA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90" y="923989"/>
            <a:ext cx="6709071" cy="4965084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 err="1"/>
              <a:t>Vehicular</a:t>
            </a:r>
            <a:r>
              <a:rPr lang="it-IT" dirty="0"/>
              <a:t> + </a:t>
            </a:r>
            <a:r>
              <a:rPr lang="it-IT" dirty="0" err="1"/>
              <a:t>drones</a:t>
            </a:r>
            <a:r>
              <a:rPr lang="it-IT" dirty="0"/>
              <a:t> mixed scenario</a:t>
            </a:r>
          </a:p>
          <a:p>
            <a:pPr lvl="1"/>
            <a:r>
              <a:rPr lang="it-IT" dirty="0"/>
              <a:t>Message </a:t>
            </a:r>
            <a:r>
              <a:rPr lang="it-IT" dirty="0" err="1"/>
              <a:t>propagation</a:t>
            </a:r>
            <a:r>
              <a:rPr lang="it-IT" dirty="0"/>
              <a:t> in 3D</a:t>
            </a:r>
          </a:p>
          <a:p>
            <a:r>
              <a:rPr lang="it-IT" dirty="0" err="1"/>
              <a:t>Different</a:t>
            </a:r>
            <a:r>
              <a:rPr lang="it-IT" dirty="0"/>
              <a:t> buildings </a:t>
            </a:r>
            <a:r>
              <a:rPr lang="it-IT" dirty="0" err="1"/>
              <a:t>configurations</a:t>
            </a:r>
            <a:endParaRPr lang="it-IT" dirty="0"/>
          </a:p>
          <a:p>
            <a:pPr lvl="1"/>
            <a:r>
              <a:rPr lang="it-IT" dirty="0"/>
              <a:t>No buildings</a:t>
            </a:r>
          </a:p>
          <a:p>
            <a:pPr lvl="1"/>
            <a:r>
              <a:rPr lang="it-IT" dirty="0"/>
              <a:t>Buildings with </a:t>
            </a:r>
            <a:r>
              <a:rPr lang="it-IT" dirty="0" err="1"/>
              <a:t>real</a:t>
            </a:r>
            <a:r>
              <a:rPr lang="it-IT" dirty="0"/>
              <a:t> </a:t>
            </a:r>
            <a:r>
              <a:rPr lang="it-IT" dirty="0" err="1"/>
              <a:t>heights</a:t>
            </a:r>
            <a:endParaRPr lang="it-IT" dirty="0"/>
          </a:p>
          <a:p>
            <a:pPr lvl="1"/>
            <a:r>
              <a:rPr lang="it-IT" b="1" dirty="0" err="1"/>
              <a:t>Very</a:t>
            </a:r>
            <a:r>
              <a:rPr lang="it-IT" b="1" dirty="0"/>
              <a:t> </a:t>
            </a:r>
            <a:r>
              <a:rPr lang="it-IT" b="1" dirty="0" err="1"/>
              <a:t>tall</a:t>
            </a:r>
            <a:r>
              <a:rPr lang="it-IT" b="1" dirty="0"/>
              <a:t> buildings (100m high)</a:t>
            </a:r>
          </a:p>
        </p:txBody>
      </p:sp>
    </p:spTree>
    <p:extLst>
      <p:ext uri="{BB962C8B-B14F-4D97-AF65-F5344CB8AC3E}">
        <p14:creationId xmlns:p14="http://schemas.microsoft.com/office/powerpoint/2010/main" val="62153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051231-FECF-49E6-B21A-AB9480893518}"/>
              </a:ext>
            </a:extLst>
          </p:cNvPr>
          <p:cNvSpPr txBox="1"/>
          <p:nvPr/>
        </p:nvSpPr>
        <p:spPr>
          <a:xfrm>
            <a:off x="2102216" y="0"/>
            <a:ext cx="997141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Intro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Contents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Context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1: IOV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scenarios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VANET, DANET, </a:t>
            </a:r>
            <a:r>
              <a:rPr lang="it-IT" u="sng" dirty="0">
                <a:solidFill>
                  <a:schemeClr val="bg1">
                    <a:lumMod val="65000"/>
                  </a:schemeClr>
                </a:solidFill>
              </a:rPr>
              <a:t>ESD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Context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2 / Technologies, ns-3,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obstacle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model </a:t>
            </a:r>
            <a:r>
              <a:rPr lang="it-IT" dirty="0"/>
              <a:t>forse estendere a 2 slides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Miei contributi</a:t>
            </a:r>
            <a:endParaRPr lang="it-IT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1: Fast-Broadcast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Algorithm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2: ROFF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Qualitative: buildings no buildings </a:t>
            </a:r>
            <a:r>
              <a:rPr lang="it-IT" dirty="0" err="1"/>
              <a:t>fb</a:t>
            </a:r>
            <a:r>
              <a:rPr lang="it-IT" dirty="0"/>
              <a:t> </a:t>
            </a:r>
            <a:r>
              <a:rPr lang="it-IT" dirty="0" err="1"/>
              <a:t>roff</a:t>
            </a:r>
            <a:r>
              <a:rPr lang="it-IT" dirty="0"/>
              <a:t> </a:t>
            </a:r>
            <a:r>
              <a:rPr lang="it-IT" dirty="0" err="1"/>
              <a:t>ecc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Lista scenari: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Platoon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1D, </a:t>
            </a:r>
            <a:r>
              <a:rPr lang="it-IT" dirty="0" err="1">
                <a:solidFill>
                  <a:schemeClr val="bg1">
                    <a:lumMod val="75000"/>
                  </a:schemeClr>
                </a:solidFill>
              </a:rPr>
              <a:t>Grid</a:t>
            </a:r>
            <a:r>
              <a:rPr lang="it-IT" dirty="0">
                <a:solidFill>
                  <a:schemeClr val="bg1">
                    <a:lumMod val="75000"/>
                  </a:schemeClr>
                </a:solidFill>
              </a:rPr>
              <a:t> 2D, LA, Padova, LA smart city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3D varie distanze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5 metriche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Scenario: Padova  no SJ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no buildings + buildings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Smart Junction extension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Scenario: Padova con SJ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buildings no SJ + buildings SJ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2: LA Smart City 2D + 3D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5 metriche no build + build + high build? Se ci stanno tutti e 3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Scenario </a:t>
            </a:r>
            <a:r>
              <a:rPr lang="it-IT" dirty="0" err="1"/>
              <a:t>forging</a:t>
            </a:r>
            <a:r>
              <a:rPr lang="it-IT" dirty="0"/>
              <a:t> </a:t>
            </a:r>
            <a:r>
              <a:rPr lang="it-IT" dirty="0" err="1"/>
              <a:t>attack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Conclusioni</a:t>
            </a:r>
          </a:p>
          <a:p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8418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/>
              <a:t>grafici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004089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L.A. SMART CITY SCENARIO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5" y="1041895"/>
            <a:ext cx="9813734" cy="4867938"/>
          </a:xfrm>
        </p:spPr>
        <p:txBody>
          <a:bodyPr>
            <a:normAutofit/>
          </a:bodyPr>
          <a:lstStyle/>
          <a:p>
            <a:r>
              <a:rPr lang="it-IT" dirty="0"/>
              <a:t>Forse </a:t>
            </a:r>
            <a:r>
              <a:rPr lang="it-IT" dirty="0" err="1"/>
              <a:t>forged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924223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CONCLUSIONS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1018765" cy="4867938"/>
          </a:xfrm>
        </p:spPr>
        <p:txBody>
          <a:bodyPr>
            <a:normAutofit/>
          </a:bodyPr>
          <a:lstStyle/>
          <a:p>
            <a:r>
              <a:rPr lang="it-IT" dirty="0"/>
              <a:t>ROFF </a:t>
            </a:r>
            <a:r>
              <a:rPr lang="it-IT" dirty="0" err="1"/>
              <a:t>introduces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smaller</a:t>
            </a:r>
            <a:r>
              <a:rPr lang="it-IT" dirty="0"/>
              <a:t> end-to-end delay (</a:t>
            </a:r>
            <a:r>
              <a:rPr lang="it-IT" dirty="0" err="1"/>
              <a:t>number</a:t>
            </a:r>
            <a:r>
              <a:rPr lang="it-IT" dirty="0"/>
              <a:t> of slots) </a:t>
            </a:r>
            <a:r>
              <a:rPr lang="it-IT" dirty="0" err="1"/>
              <a:t>than</a:t>
            </a:r>
            <a:r>
              <a:rPr lang="it-IT" dirty="0"/>
              <a:t> Fast-Broadcast</a:t>
            </a:r>
          </a:p>
          <a:p>
            <a:pPr lvl="1"/>
            <a:r>
              <a:rPr lang="it-IT" dirty="0"/>
              <a:t>Greater forwarding </a:t>
            </a:r>
            <a:r>
              <a:rPr lang="it-IT" dirty="0" err="1"/>
              <a:t>number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Determinism</a:t>
            </a:r>
            <a:r>
              <a:rPr lang="it-IT" dirty="0"/>
              <a:t> and </a:t>
            </a:r>
            <a:r>
              <a:rPr lang="it-IT" dirty="0" err="1"/>
              <a:t>collisions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Hello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SJ-Fast-Broadcast and SJ-ROFF </a:t>
            </a:r>
            <a:r>
              <a:rPr lang="it-IT" dirty="0" err="1"/>
              <a:t>improve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r>
              <a:rPr lang="it-IT" dirty="0"/>
              <a:t> </a:t>
            </a:r>
            <a:r>
              <a:rPr lang="it-IT" dirty="0" err="1"/>
              <a:t>greatly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At the cost of more transmissions</a:t>
            </a:r>
          </a:p>
          <a:p>
            <a:r>
              <a:rPr lang="it-IT" dirty="0"/>
              <a:t>The </a:t>
            </a:r>
            <a:r>
              <a:rPr lang="it-IT" dirty="0" err="1"/>
              <a:t>algorithms</a:t>
            </a:r>
            <a:r>
              <a:rPr lang="it-IT" dirty="0"/>
              <a:t> work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in mixed 3D </a:t>
            </a:r>
            <a:r>
              <a:rPr lang="it-IT" dirty="0" err="1"/>
              <a:t>scenarios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082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BF6B0CE0-A167-4F8F-82ED-A3F598A03960}"/>
              </a:ext>
            </a:extLst>
          </p:cNvPr>
          <p:cNvSpPr txBox="1">
            <a:spLocks/>
          </p:cNvSpPr>
          <p:nvPr/>
        </p:nvSpPr>
        <p:spPr>
          <a:xfrm>
            <a:off x="0" y="-62711"/>
            <a:ext cx="121920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/>
              <a:t>FUTURE WORKS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D931765-8FCF-4071-BDDC-57AAB660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041895"/>
            <a:ext cx="11018765" cy="4867938"/>
          </a:xfrm>
        </p:spPr>
        <p:txBody>
          <a:bodyPr>
            <a:normAutofit/>
          </a:bodyPr>
          <a:lstStyle/>
          <a:p>
            <a:r>
              <a:rPr lang="it-IT" dirty="0"/>
              <a:t>Dynamic </a:t>
            </a:r>
            <a:r>
              <a:rPr lang="it-IT" dirty="0" err="1"/>
              <a:t>lower</a:t>
            </a:r>
            <a:r>
              <a:rPr lang="it-IT" dirty="0"/>
              <a:t> and </a:t>
            </a:r>
            <a:r>
              <a:rPr lang="it-IT" dirty="0" err="1"/>
              <a:t>upper</a:t>
            </a:r>
            <a:r>
              <a:rPr lang="it-IT" dirty="0"/>
              <a:t> bounds for Fast-</a:t>
            </a:r>
            <a:r>
              <a:rPr lang="it-IT" dirty="0" err="1"/>
              <a:t>Broadcast’s</a:t>
            </a:r>
            <a:r>
              <a:rPr lang="it-IT" dirty="0"/>
              <a:t> </a:t>
            </a:r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calculation</a:t>
            </a:r>
            <a:endParaRPr lang="it-IT" dirty="0"/>
          </a:p>
          <a:p>
            <a:pPr lvl="1"/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Junction </a:t>
            </a:r>
            <a:r>
              <a:rPr lang="it-IT" dirty="0" err="1"/>
              <a:t>identification</a:t>
            </a:r>
            <a:r>
              <a:rPr lang="it-IT" dirty="0"/>
              <a:t> backup mode</a:t>
            </a:r>
          </a:p>
          <a:p>
            <a:pPr lvl="1"/>
            <a:r>
              <a:rPr lang="it-IT" dirty="0" err="1"/>
              <a:t>Reliance</a:t>
            </a:r>
            <a:r>
              <a:rPr lang="it-IT" dirty="0"/>
              <a:t> on GPS</a:t>
            </a:r>
          </a:p>
          <a:p>
            <a:pPr lvl="1"/>
            <a:r>
              <a:rPr lang="it-IT" dirty="0"/>
              <a:t>Compute angle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/>
              <a:t>Evaluation in more </a:t>
            </a:r>
            <a:r>
              <a:rPr lang="it-IT" dirty="0" err="1"/>
              <a:t>widespread</a:t>
            </a:r>
            <a:r>
              <a:rPr lang="it-IT" dirty="0"/>
              <a:t> </a:t>
            </a:r>
            <a:r>
              <a:rPr lang="it-IT" dirty="0" err="1"/>
              <a:t>DANETs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5" name="Immagine 4" descr="Immagine che contiene esterni, musica, nero&#10;&#10;Descrizione generata automaticamente">
            <a:extLst>
              <a:ext uri="{FF2B5EF4-FFF2-40B4-BE49-F238E27FC236}">
                <a16:creationId xmlns:a16="http://schemas.microsoft.com/office/drawing/2014/main" id="{640A413D-AB0F-40EB-9832-9D73BA6479D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0" y="3895737"/>
            <a:ext cx="4559175" cy="2339215"/>
          </a:xfrm>
          <a:prstGeom prst="rect">
            <a:avLst/>
          </a:prstGeom>
        </p:spPr>
      </p:pic>
      <p:pic>
        <p:nvPicPr>
          <p:cNvPr id="8" name="Elemento grafico 7" descr="Evidenziatore">
            <a:extLst>
              <a:ext uri="{FF2B5EF4-FFF2-40B4-BE49-F238E27FC236}">
                <a16:creationId xmlns:a16="http://schemas.microsoft.com/office/drawing/2014/main" id="{00203F7B-F45F-4AB0-864E-7F364CCB0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622" y="2057509"/>
            <a:ext cx="2077473" cy="207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CONTEXT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F159DC5-6D55-4A47-88BA-B6AE5BE6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53" y="1387211"/>
            <a:ext cx="6117720" cy="4083578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90" y="1262851"/>
            <a:ext cx="5257800" cy="4330229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Vehicular</a:t>
            </a:r>
            <a:r>
              <a:rPr lang="it-IT" dirty="0"/>
              <a:t> and Drone Ad-Hoc Networks (</a:t>
            </a:r>
            <a:r>
              <a:rPr lang="it-IT" dirty="0" err="1"/>
              <a:t>VANETs</a:t>
            </a:r>
            <a:r>
              <a:rPr lang="it-IT" dirty="0"/>
              <a:t> and </a:t>
            </a:r>
            <a:r>
              <a:rPr lang="it-IT" dirty="0" err="1"/>
              <a:t>DANETs</a:t>
            </a:r>
            <a:r>
              <a:rPr lang="it-IT" dirty="0"/>
              <a:t>)</a:t>
            </a:r>
          </a:p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pPr lvl="1"/>
            <a:r>
              <a:rPr lang="it-IT" dirty="0"/>
              <a:t>Smart city management</a:t>
            </a:r>
          </a:p>
          <a:p>
            <a:pPr lvl="1"/>
            <a:r>
              <a:rPr lang="it-IT" dirty="0"/>
              <a:t>Video streaming</a:t>
            </a:r>
          </a:p>
          <a:p>
            <a:pPr lvl="1"/>
            <a:r>
              <a:rPr lang="it-IT" dirty="0"/>
              <a:t>Traffic control</a:t>
            </a:r>
          </a:p>
          <a:p>
            <a:r>
              <a:rPr lang="it-IT" dirty="0"/>
              <a:t>Focus: Emergency Message Distribution (EMD)</a:t>
            </a:r>
          </a:p>
          <a:p>
            <a:pPr lvl="1"/>
            <a:r>
              <a:rPr lang="it-IT" dirty="0"/>
              <a:t>Message delivery</a:t>
            </a:r>
          </a:p>
          <a:p>
            <a:pPr lvl="1"/>
            <a:r>
              <a:rPr lang="it-IT" dirty="0" err="1"/>
              <a:t>Timeliness</a:t>
            </a:r>
            <a:endParaRPr lang="it-IT" dirty="0"/>
          </a:p>
          <a:p>
            <a:pPr lvl="1"/>
            <a:r>
              <a:rPr lang="it-IT" dirty="0" err="1"/>
              <a:t>Avoid</a:t>
            </a:r>
            <a:r>
              <a:rPr lang="it-IT" dirty="0"/>
              <a:t> medium </a:t>
            </a:r>
            <a:r>
              <a:rPr lang="it-IT" dirty="0" err="1"/>
              <a:t>saturation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271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TECHNOLOGIES AND TOOLS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61" y="1012054"/>
            <a:ext cx="6747029" cy="5211193"/>
          </a:xfrm>
        </p:spPr>
        <p:txBody>
          <a:bodyPr>
            <a:normAutofit/>
          </a:bodyPr>
          <a:lstStyle/>
          <a:p>
            <a:r>
              <a:rPr lang="it-IT" dirty="0" err="1"/>
              <a:t>Expensive</a:t>
            </a:r>
            <a:r>
              <a:rPr lang="it-IT" dirty="0"/>
              <a:t> large scale </a:t>
            </a:r>
            <a:r>
              <a:rPr lang="it-IT" dirty="0" err="1"/>
              <a:t>tests</a:t>
            </a:r>
            <a:endParaRPr lang="it-IT" dirty="0"/>
          </a:p>
          <a:p>
            <a:pPr lvl="1"/>
            <a:r>
              <a:rPr lang="it-IT" dirty="0" err="1"/>
              <a:t>Need</a:t>
            </a:r>
            <a:r>
              <a:rPr lang="it-IT" dirty="0"/>
              <a:t> to use simulators (ns-3)</a:t>
            </a:r>
          </a:p>
          <a:p>
            <a:r>
              <a:rPr lang="it-IT" dirty="0" err="1"/>
              <a:t>Additional</a:t>
            </a:r>
            <a:r>
              <a:rPr lang="it-IT" dirty="0"/>
              <a:t> tools and models</a:t>
            </a:r>
          </a:p>
          <a:p>
            <a:pPr lvl="1"/>
            <a:r>
              <a:rPr lang="it-IT" dirty="0"/>
              <a:t>Real </a:t>
            </a:r>
            <a:r>
              <a:rPr lang="it-IT" dirty="0" err="1"/>
              <a:t>map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Road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  <a:p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models</a:t>
            </a:r>
          </a:p>
          <a:p>
            <a:pPr lvl="1"/>
            <a:r>
              <a:rPr lang="it-IT" dirty="0"/>
              <a:t>Two-Ray Ground </a:t>
            </a:r>
          </a:p>
          <a:p>
            <a:pPr lvl="1"/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shadowing</a:t>
            </a:r>
            <a:r>
              <a:rPr lang="it-IT" dirty="0"/>
              <a:t> (with 3D extension) </a:t>
            </a:r>
            <a:r>
              <a:rPr lang="it-IT" baseline="30000" dirty="0"/>
              <a:t>[1] [2]</a:t>
            </a:r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AA55FE7-D7E1-493F-AF8C-23C96F34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98" y="1209393"/>
            <a:ext cx="1062592" cy="6077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CB2C86-5434-4472-9960-388A3825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76" y="1566958"/>
            <a:ext cx="2050692" cy="2050692"/>
          </a:xfrm>
          <a:prstGeom prst="rect">
            <a:avLst/>
          </a:prstGeom>
        </p:spPr>
      </p:pic>
      <p:pic>
        <p:nvPicPr>
          <p:cNvPr id="13" name="Immagine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BDE5CB5F-82AE-44BC-BF34-0636C3C59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79" y="3412307"/>
            <a:ext cx="2858193" cy="1596015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64A7635B-5D60-4DC7-B433-475B0C06F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89" y="2222576"/>
            <a:ext cx="1961968" cy="669317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4374A11B-0D4A-417A-9C87-6E03F10A6298}"/>
              </a:ext>
            </a:extLst>
          </p:cNvPr>
          <p:cNvSpPr txBox="1">
            <a:spLocks/>
          </p:cNvSpPr>
          <p:nvPr/>
        </p:nvSpPr>
        <p:spPr>
          <a:xfrm>
            <a:off x="6069265" y="5574602"/>
            <a:ext cx="5985814" cy="111536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[1] </a:t>
            </a:r>
            <a:r>
              <a:rPr lang="en-US" dirty="0"/>
              <a:t>C. Sommer, D. </a:t>
            </a:r>
            <a:r>
              <a:rPr lang="en-US" dirty="0" err="1"/>
              <a:t>Eckhoff</a:t>
            </a:r>
            <a:r>
              <a:rPr lang="en-US" dirty="0"/>
              <a:t>, R. German, and F. Dressler, “A computationally inexpensive empirical model of </a:t>
            </a:r>
            <a:r>
              <a:rPr lang="en-US" dirty="0" err="1"/>
              <a:t>ieee</a:t>
            </a:r>
            <a:r>
              <a:rPr lang="en-US" dirty="0"/>
              <a:t> 802.11p radio shadowing in urban environments”, 2011</a:t>
            </a:r>
          </a:p>
          <a:p>
            <a:pPr marL="0" indent="0">
              <a:buNone/>
            </a:pPr>
            <a:r>
              <a:rPr lang="it-IT" dirty="0"/>
              <a:t>[2] M. Romanelli, C. Palazzi, and A. </a:t>
            </a:r>
            <a:r>
              <a:rPr lang="it-IT" dirty="0" err="1"/>
              <a:t>Bujari</a:t>
            </a:r>
            <a:r>
              <a:rPr lang="it-IT" dirty="0"/>
              <a:t>, “Propagazione di messaggi tra veicoli con modello urbano realistico”, </a:t>
            </a:r>
            <a:r>
              <a:rPr lang="it-IT" dirty="0" err="1"/>
              <a:t>Master’s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, University of </a:t>
            </a:r>
            <a:r>
              <a:rPr lang="it-IT" dirty="0" err="1"/>
              <a:t>Padua</a:t>
            </a:r>
            <a:r>
              <a:rPr lang="it-IT" dirty="0"/>
              <a:t>, 2017.</a:t>
            </a:r>
            <a:endParaRPr lang="en-US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993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711"/>
            <a:ext cx="12192000" cy="1325562"/>
          </a:xfrm>
        </p:spPr>
        <p:txBody>
          <a:bodyPr/>
          <a:lstStyle/>
          <a:p>
            <a:pPr algn="ctr"/>
            <a:r>
              <a:rPr lang="it-IT" dirty="0"/>
              <a:t>FAST-BROADCAST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61" y="843379"/>
            <a:ext cx="10017760" cy="5433596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probabilistic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/>
              <a:t>Dynamic transmission range </a:t>
            </a:r>
            <a:r>
              <a:rPr lang="it-IT" dirty="0" err="1"/>
              <a:t>estimation</a:t>
            </a:r>
            <a:endParaRPr lang="it-IT" dirty="0"/>
          </a:p>
          <a:p>
            <a:pPr lvl="1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to know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i="1" dirty="0"/>
              <a:t>a priori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assumed</a:t>
            </a:r>
            <a:r>
              <a:rPr lang="it-IT" dirty="0"/>
              <a:t> in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protocols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exchange</a:t>
            </a:r>
            <a:r>
              <a:rPr lang="it-IT" dirty="0"/>
              <a:t> small Hello </a:t>
            </a:r>
            <a:r>
              <a:rPr lang="it-IT" dirty="0" err="1"/>
              <a:t>Messages</a:t>
            </a:r>
            <a:r>
              <a:rPr lang="it-IT" dirty="0"/>
              <a:t> (beacons) to estimate </a:t>
            </a:r>
            <a:r>
              <a:rPr lang="it-IT" dirty="0" err="1"/>
              <a:t>their</a:t>
            </a:r>
            <a:r>
              <a:rPr lang="it-IT" dirty="0"/>
              <a:t> transmission range</a:t>
            </a:r>
          </a:p>
          <a:p>
            <a:pPr lvl="1"/>
            <a:r>
              <a:rPr lang="it-IT" b="1" dirty="0"/>
              <a:t>1 Hello Message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turn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transmission range</a:t>
            </a:r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A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sends</a:t>
            </a:r>
            <a:r>
              <a:rPr lang="it-IT" dirty="0"/>
              <a:t> an </a:t>
            </a:r>
            <a:r>
              <a:rPr lang="it-IT" dirty="0" err="1"/>
              <a:t>Alert</a:t>
            </a:r>
            <a:r>
              <a:rPr lang="it-IT" dirty="0"/>
              <a:t> Message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neighbors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participate</a:t>
            </a:r>
            <a:r>
              <a:rPr lang="it-IT" dirty="0"/>
              <a:t> in </a:t>
            </a:r>
            <a:r>
              <a:rPr lang="it-IT" dirty="0" err="1"/>
              <a:t>contention</a:t>
            </a:r>
            <a:r>
              <a:rPr lang="it-IT" dirty="0"/>
              <a:t> to broadcast </a:t>
            </a:r>
            <a:r>
              <a:rPr lang="it-IT" dirty="0" err="1"/>
              <a:t>it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farther</a:t>
            </a:r>
            <a:r>
              <a:rPr lang="it-IT" dirty="0"/>
              <a:t> from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wait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time </a:t>
            </a:r>
            <a:r>
              <a:rPr lang="it-IT" dirty="0" err="1"/>
              <a:t>before</a:t>
            </a:r>
            <a:r>
              <a:rPr lang="it-IT" dirty="0"/>
              <a:t> broadcast 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depends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935" y="433940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013" y="2782980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ROFF (</a:t>
            </a:r>
            <a:r>
              <a:rPr lang="it-IT" dirty="0" err="1"/>
              <a:t>RObust</a:t>
            </a:r>
            <a:r>
              <a:rPr lang="it-IT" dirty="0"/>
              <a:t> Fast Forwarding)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86" y="860302"/>
            <a:ext cx="10057660" cy="5340473"/>
          </a:xfrm>
        </p:spPr>
        <p:txBody>
          <a:bodyPr>
            <a:normAutofit/>
          </a:bodyPr>
          <a:lstStyle/>
          <a:p>
            <a:r>
              <a:rPr lang="it-IT" dirty="0"/>
              <a:t>Multi-hop </a:t>
            </a:r>
            <a:r>
              <a:rPr lang="it-IT" b="1" dirty="0" err="1"/>
              <a:t>deterministic</a:t>
            </a:r>
            <a:r>
              <a:rPr lang="it-IT" dirty="0"/>
              <a:t> delay-</a:t>
            </a:r>
            <a:r>
              <a:rPr lang="it-IT" dirty="0" err="1"/>
              <a:t>based</a:t>
            </a:r>
            <a:r>
              <a:rPr lang="it-IT" dirty="0"/>
              <a:t> broadcasting </a:t>
            </a:r>
            <a:r>
              <a:rPr lang="it-IT" dirty="0" err="1"/>
              <a:t>protocol</a:t>
            </a:r>
            <a:endParaRPr lang="it-IT" dirty="0"/>
          </a:p>
          <a:p>
            <a:r>
              <a:rPr lang="it-IT" dirty="0" err="1"/>
              <a:t>Deterministically</a:t>
            </a:r>
            <a:r>
              <a:rPr lang="it-IT" dirty="0"/>
              <a:t> </a:t>
            </a:r>
            <a:r>
              <a:rPr lang="it-IT" dirty="0" err="1"/>
              <a:t>determines</a:t>
            </a:r>
            <a:r>
              <a:rPr lang="it-IT" dirty="0"/>
              <a:t> the </a:t>
            </a:r>
            <a:r>
              <a:rPr lang="it-IT" dirty="0" err="1"/>
              <a:t>farthest</a:t>
            </a:r>
            <a:r>
              <a:rPr lang="it-IT" dirty="0"/>
              <a:t> </a:t>
            </a:r>
            <a:r>
              <a:rPr lang="it-IT" dirty="0" err="1"/>
              <a:t>forwarder</a:t>
            </a:r>
            <a:endParaRPr lang="it-IT" dirty="0"/>
          </a:p>
          <a:p>
            <a:r>
              <a:rPr lang="it-IT" dirty="0" err="1"/>
              <a:t>Estimation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vehicle</a:t>
            </a:r>
            <a:r>
              <a:rPr lang="it-IT" b="1" dirty="0"/>
              <a:t> </a:t>
            </a:r>
            <a:r>
              <a:rPr lang="it-IT" dirty="0" err="1"/>
              <a:t>sends</a:t>
            </a:r>
            <a:r>
              <a:rPr lang="it-IT" dirty="0"/>
              <a:t> a Hello Message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 err="1"/>
              <a:t>BeaconInterval</a:t>
            </a:r>
            <a:r>
              <a:rPr lang="it-IT" i="1" dirty="0"/>
              <a:t> </a:t>
            </a:r>
            <a:r>
              <a:rPr lang="it-IT" dirty="0"/>
              <a:t>(e.g., 100ms)</a:t>
            </a:r>
          </a:p>
          <a:p>
            <a:pPr lvl="1"/>
            <a:r>
              <a:rPr lang="it-IT" dirty="0" err="1"/>
              <a:t>Neighborhood</a:t>
            </a:r>
            <a:r>
              <a:rPr lang="it-IT" dirty="0"/>
              <a:t>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 builds a </a:t>
            </a:r>
            <a:r>
              <a:rPr lang="it-IT" dirty="0" err="1"/>
              <a:t>Neighbor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(NBT) with one entry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</a:t>
            </a:r>
            <a:endParaRPr lang="it-IT" dirty="0"/>
          </a:p>
          <a:p>
            <a:r>
              <a:rPr lang="it-IT" dirty="0"/>
              <a:t>Broadcast </a:t>
            </a:r>
            <a:r>
              <a:rPr lang="it-IT" dirty="0" err="1"/>
              <a:t>Phase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Waiting</a:t>
            </a:r>
            <a:r>
              <a:rPr lang="it-IT" dirty="0"/>
              <a:t> time </a:t>
            </a:r>
            <a:r>
              <a:rPr lang="it-IT" dirty="0" err="1"/>
              <a:t>differentiation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b="1" dirty="0" err="1"/>
              <a:t>unique</a:t>
            </a:r>
            <a:r>
              <a:rPr lang="it-IT" b="1" dirty="0"/>
              <a:t> forwarding </a:t>
            </a:r>
            <a:r>
              <a:rPr lang="it-IT" b="1" dirty="0" err="1"/>
              <a:t>priority</a:t>
            </a:r>
            <a:endParaRPr lang="it-IT" b="1" dirty="0"/>
          </a:p>
          <a:p>
            <a:pPr lvl="1"/>
            <a:r>
              <a:rPr lang="it-IT" dirty="0" err="1"/>
              <a:t>Vehicles</a:t>
            </a:r>
            <a:r>
              <a:rPr lang="it-IT" dirty="0"/>
              <a:t> estimate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priority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High </a:t>
            </a:r>
            <a:r>
              <a:rPr lang="it-IT" dirty="0" err="1"/>
              <a:t>priority</a:t>
            </a:r>
            <a:r>
              <a:rPr lang="it-IT" dirty="0"/>
              <a:t> = low </a:t>
            </a:r>
            <a:r>
              <a:rPr lang="it-IT" dirty="0" err="1"/>
              <a:t>waiting</a:t>
            </a:r>
            <a:r>
              <a:rPr lang="it-IT" dirty="0"/>
              <a:t> time</a:t>
            </a:r>
          </a:p>
          <a:p>
            <a:pPr lvl="1"/>
            <a:r>
              <a:rPr lang="it-IT" b="1" dirty="0"/>
              <a:t>No </a:t>
            </a:r>
            <a:r>
              <a:rPr lang="it-IT" b="1" dirty="0" err="1"/>
              <a:t>direct</a:t>
            </a:r>
            <a:r>
              <a:rPr lang="it-IT" b="1" dirty="0"/>
              <a:t> </a:t>
            </a:r>
            <a:r>
              <a:rPr lang="it-IT" b="1" dirty="0" err="1"/>
              <a:t>dependency</a:t>
            </a:r>
            <a:r>
              <a:rPr lang="it-IT" b="1" dirty="0"/>
              <a:t> </a:t>
            </a:r>
            <a:r>
              <a:rPr lang="it-IT" dirty="0"/>
              <a:t>on </a:t>
            </a:r>
            <a:r>
              <a:rPr lang="it-IT" dirty="0" err="1"/>
              <a:t>sender-receiver</a:t>
            </a:r>
            <a:r>
              <a:rPr lang="it-IT" dirty="0"/>
              <a:t> </a:t>
            </a:r>
            <a:r>
              <a:rPr lang="it-IT" dirty="0" err="1"/>
              <a:t>distance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pic>
        <p:nvPicPr>
          <p:cNvPr id="5" name="Elemento grafico 4" descr="Avviso">
            <a:extLst>
              <a:ext uri="{FF2B5EF4-FFF2-40B4-BE49-F238E27FC236}">
                <a16:creationId xmlns:a16="http://schemas.microsoft.com/office/drawing/2014/main" id="{641DD182-53A8-43B8-8A27-4C435D6F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126" y="4331062"/>
            <a:ext cx="1424422" cy="1424422"/>
          </a:xfrm>
          <a:prstGeom prst="rect">
            <a:avLst/>
          </a:prstGeom>
        </p:spPr>
      </p:pic>
      <p:pic>
        <p:nvPicPr>
          <p:cNvPr id="7" name="Elemento grafico 6" descr="Indicatore di livello">
            <a:extLst>
              <a:ext uri="{FF2B5EF4-FFF2-40B4-BE49-F238E27FC236}">
                <a16:creationId xmlns:a16="http://schemas.microsoft.com/office/drawing/2014/main" id="{E8219F82-08E1-4DE6-898C-9397A6172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490" y="2810152"/>
            <a:ext cx="1237695" cy="123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8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/>
          <a:lstStyle/>
          <a:p>
            <a:pPr algn="ctr"/>
            <a:r>
              <a:rPr lang="it-IT" dirty="0"/>
              <a:t>MY CONTRIBUTIONS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53" y="1059650"/>
            <a:ext cx="10261847" cy="4589309"/>
          </a:xfrm>
        </p:spPr>
        <p:txBody>
          <a:bodyPr>
            <a:normAutofit/>
          </a:bodyPr>
          <a:lstStyle/>
          <a:p>
            <a:r>
              <a:rPr lang="it-IT" dirty="0" err="1"/>
              <a:t>Improvements</a:t>
            </a:r>
            <a:r>
              <a:rPr lang="it-IT" dirty="0"/>
              <a:t> to Fast-Broadcast</a:t>
            </a:r>
          </a:p>
          <a:p>
            <a:r>
              <a:rPr lang="it-IT" dirty="0" err="1"/>
              <a:t>Implementation</a:t>
            </a:r>
            <a:r>
              <a:rPr lang="it-IT" dirty="0"/>
              <a:t> and extension to 2D and 3D </a:t>
            </a:r>
            <a:r>
              <a:rPr lang="it-IT" dirty="0" err="1"/>
              <a:t>scenarios</a:t>
            </a:r>
            <a:r>
              <a:rPr lang="it-IT" dirty="0"/>
              <a:t> of ROFF</a:t>
            </a:r>
          </a:p>
          <a:p>
            <a:r>
              <a:rPr lang="it-IT" dirty="0"/>
              <a:t>Evaluation and </a:t>
            </a:r>
            <a:r>
              <a:rPr lang="it-IT" dirty="0" err="1"/>
              <a:t>comparison</a:t>
            </a:r>
            <a:r>
              <a:rPr lang="it-IT" dirty="0"/>
              <a:t> of Fast-Broadcast and ROFF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it-IT" dirty="0"/>
          </a:p>
          <a:p>
            <a:pPr lvl="1"/>
            <a:r>
              <a:rPr lang="it-IT" dirty="0"/>
              <a:t>Urban </a:t>
            </a:r>
            <a:r>
              <a:rPr lang="it-IT" dirty="0" err="1"/>
              <a:t>scenarios</a:t>
            </a:r>
            <a:r>
              <a:rPr lang="it-IT" dirty="0"/>
              <a:t> with and </a:t>
            </a:r>
            <a:r>
              <a:rPr lang="it-IT" dirty="0" err="1"/>
              <a:t>without</a:t>
            </a:r>
            <a:r>
              <a:rPr lang="it-IT" dirty="0"/>
              <a:t> buildings</a:t>
            </a:r>
          </a:p>
          <a:p>
            <a:r>
              <a:rPr lang="it-IT" dirty="0" err="1"/>
              <a:t>Proposal</a:t>
            </a:r>
            <a:r>
              <a:rPr lang="it-IT" dirty="0"/>
              <a:t> of extension to exploit road </a:t>
            </a:r>
            <a:r>
              <a:rPr lang="it-IT" dirty="0" err="1"/>
              <a:t>junctions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delivery </a:t>
            </a:r>
            <a:r>
              <a:rPr lang="it-IT" dirty="0" err="1"/>
              <a:t>ratios</a:t>
            </a:r>
            <a:endParaRPr lang="it-IT" dirty="0"/>
          </a:p>
          <a:p>
            <a:pPr lvl="1"/>
            <a:r>
              <a:rPr lang="it-IT" b="1" dirty="0"/>
              <a:t>SJ-Fast-Broadcast</a:t>
            </a:r>
            <a:r>
              <a:rPr lang="it-IT" dirty="0"/>
              <a:t> and </a:t>
            </a:r>
            <a:r>
              <a:rPr lang="it-IT" b="1" dirty="0"/>
              <a:t>SJ-ROFF </a:t>
            </a:r>
            <a:r>
              <a:rPr lang="it-IT" dirty="0"/>
              <a:t>(SJ=Smart Junction)</a:t>
            </a:r>
            <a:endParaRPr lang="it-IT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F53C64A-9FCE-4FE1-9042-DE9087F2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3098" y="3667759"/>
            <a:ext cx="2971430" cy="19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2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E46DE-2AE3-44BE-963C-544CB788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1"/>
            <a:ext cx="10515600" cy="1325562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SIMULATIONS – SCENARIOS AND METRICS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9D3550C-14F0-41BE-96F1-9396C790BC52}"/>
              </a:ext>
            </a:extLst>
          </p:cNvPr>
          <p:cNvSpPr/>
          <p:nvPr/>
        </p:nvSpPr>
        <p:spPr>
          <a:xfrm>
            <a:off x="11496585" y="6453637"/>
            <a:ext cx="3563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lang="it-IT" sz="12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A21C4C2-B9B3-4794-BE3E-0CF3C087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3" y="1174077"/>
            <a:ext cx="5588540" cy="668026"/>
          </a:xfrm>
        </p:spPr>
        <p:txBody>
          <a:bodyPr>
            <a:normAutofit/>
          </a:bodyPr>
          <a:lstStyle/>
          <a:p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scenarios</a:t>
            </a:r>
            <a:r>
              <a:rPr lang="it-IT" dirty="0"/>
              <a:t> of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complexity</a:t>
            </a:r>
            <a:endParaRPr lang="it-IT" dirty="0"/>
          </a:p>
          <a:p>
            <a:pPr lvl="1"/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1DF1502-5565-4FDF-B45B-D421FDFBC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380979"/>
              </p:ext>
            </p:extLst>
          </p:nvPr>
        </p:nvGraphicFramePr>
        <p:xfrm>
          <a:off x="531676" y="1907665"/>
          <a:ext cx="5659311" cy="27531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50109">
                  <a:extLst>
                    <a:ext uri="{9D8B030D-6E8A-4147-A177-3AD203B41FA5}">
                      <a16:colId xmlns:a16="http://schemas.microsoft.com/office/drawing/2014/main" val="2431431013"/>
                    </a:ext>
                  </a:extLst>
                </a:gridCol>
                <a:gridCol w="756793">
                  <a:extLst>
                    <a:ext uri="{9D8B030D-6E8A-4147-A177-3AD203B41FA5}">
                      <a16:colId xmlns:a16="http://schemas.microsoft.com/office/drawing/2014/main" val="2147857952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316241057"/>
                    </a:ext>
                  </a:extLst>
                </a:gridCol>
                <a:gridCol w="1005904">
                  <a:extLst>
                    <a:ext uri="{9D8B030D-6E8A-4147-A177-3AD203B41FA5}">
                      <a16:colId xmlns:a16="http://schemas.microsoft.com/office/drawing/2014/main" val="788923614"/>
                    </a:ext>
                  </a:extLst>
                </a:gridCol>
              </a:tblGrid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Scenario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Drones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86447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Platoon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50637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 err="1"/>
                        <a:t>Grid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11623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dirty="0"/>
                        <a:t>Los Angeles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63005"/>
                  </a:ext>
                </a:extLst>
              </a:tr>
              <a:tr h="465790">
                <a:tc>
                  <a:txBody>
                    <a:bodyPr/>
                    <a:lstStyle/>
                    <a:p>
                      <a:r>
                        <a:rPr lang="it-IT" b="1" dirty="0" err="1"/>
                        <a:t>Padua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83290"/>
                  </a:ext>
                </a:extLst>
              </a:tr>
              <a:tr h="424163">
                <a:tc>
                  <a:txBody>
                    <a:bodyPr/>
                    <a:lstStyle/>
                    <a:p>
                      <a:r>
                        <a:rPr lang="it-IT" b="1" dirty="0"/>
                        <a:t>Los Angeles smart 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31818"/>
                  </a:ext>
                </a:extLst>
              </a:tr>
            </a:tbl>
          </a:graphicData>
        </a:graphic>
      </p:graphicFrame>
      <p:pic>
        <p:nvPicPr>
          <p:cNvPr id="9" name="Elemento grafico 8" descr="Chiudi">
            <a:extLst>
              <a:ext uri="{FF2B5EF4-FFF2-40B4-BE49-F238E27FC236}">
                <a16:creationId xmlns:a16="http://schemas.microsoft.com/office/drawing/2014/main" id="{31D5DB47-77FA-43E5-91DF-21A95AFBC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013" y="2339365"/>
            <a:ext cx="493080" cy="493080"/>
          </a:xfrm>
          <a:prstGeom prst="rect">
            <a:avLst/>
          </a:prstGeom>
        </p:spPr>
      </p:pic>
      <p:pic>
        <p:nvPicPr>
          <p:cNvPr id="12" name="Elemento grafico 11" descr="Segno di spunta">
            <a:extLst>
              <a:ext uri="{FF2B5EF4-FFF2-40B4-BE49-F238E27FC236}">
                <a16:creationId xmlns:a16="http://schemas.microsoft.com/office/drawing/2014/main" id="{B46357AC-5454-4BA8-BB69-172A892C2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2765" y="2842963"/>
            <a:ext cx="451282" cy="451282"/>
          </a:xfrm>
          <a:prstGeom prst="rect">
            <a:avLst/>
          </a:prstGeom>
        </p:spPr>
      </p:pic>
      <p:pic>
        <p:nvPicPr>
          <p:cNvPr id="13" name="Elemento grafico 12" descr="Segno di spunta">
            <a:extLst>
              <a:ext uri="{FF2B5EF4-FFF2-40B4-BE49-F238E27FC236}">
                <a16:creationId xmlns:a16="http://schemas.microsoft.com/office/drawing/2014/main" id="{84550ACE-F3AA-4558-9A07-8499F1EF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2765" y="3340225"/>
            <a:ext cx="451282" cy="451282"/>
          </a:xfrm>
          <a:prstGeom prst="rect">
            <a:avLst/>
          </a:prstGeom>
        </p:spPr>
      </p:pic>
      <p:pic>
        <p:nvPicPr>
          <p:cNvPr id="14" name="Elemento grafico 13" descr="Segno di spunta">
            <a:extLst>
              <a:ext uri="{FF2B5EF4-FFF2-40B4-BE49-F238E27FC236}">
                <a16:creationId xmlns:a16="http://schemas.microsoft.com/office/drawing/2014/main" id="{C6FD9D38-D086-4D5C-9A38-9C0619D9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2765" y="3778261"/>
            <a:ext cx="451282" cy="451282"/>
          </a:xfrm>
          <a:prstGeom prst="rect">
            <a:avLst/>
          </a:prstGeom>
        </p:spPr>
      </p:pic>
      <p:pic>
        <p:nvPicPr>
          <p:cNvPr id="15" name="Elemento grafico 14" descr="Segno di spunta">
            <a:extLst>
              <a:ext uri="{FF2B5EF4-FFF2-40B4-BE49-F238E27FC236}">
                <a16:creationId xmlns:a16="http://schemas.microsoft.com/office/drawing/2014/main" id="{854B4BC3-139D-466C-8F94-47603DA1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1866" y="4235986"/>
            <a:ext cx="451282" cy="451282"/>
          </a:xfrm>
          <a:prstGeom prst="rect">
            <a:avLst/>
          </a:prstGeom>
        </p:spPr>
      </p:pic>
      <p:pic>
        <p:nvPicPr>
          <p:cNvPr id="16" name="Elemento grafico 15" descr="Chiudi">
            <a:extLst>
              <a:ext uri="{FF2B5EF4-FFF2-40B4-BE49-F238E27FC236}">
                <a16:creationId xmlns:a16="http://schemas.microsoft.com/office/drawing/2014/main" id="{7FDA3916-B543-4F5E-B792-3531D5FD4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013" y="2836627"/>
            <a:ext cx="493080" cy="493080"/>
          </a:xfrm>
          <a:prstGeom prst="rect">
            <a:avLst/>
          </a:prstGeom>
        </p:spPr>
      </p:pic>
      <p:pic>
        <p:nvPicPr>
          <p:cNvPr id="17" name="Elemento grafico 16" descr="Chiudi">
            <a:extLst>
              <a:ext uri="{FF2B5EF4-FFF2-40B4-BE49-F238E27FC236}">
                <a16:creationId xmlns:a16="http://schemas.microsoft.com/office/drawing/2014/main" id="{3A58BCCE-24C2-4B27-B4D5-F252CAF8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013" y="3270481"/>
            <a:ext cx="493080" cy="493080"/>
          </a:xfrm>
          <a:prstGeom prst="rect">
            <a:avLst/>
          </a:prstGeom>
        </p:spPr>
      </p:pic>
      <p:pic>
        <p:nvPicPr>
          <p:cNvPr id="18" name="Elemento grafico 17" descr="Chiudi">
            <a:extLst>
              <a:ext uri="{FF2B5EF4-FFF2-40B4-BE49-F238E27FC236}">
                <a16:creationId xmlns:a16="http://schemas.microsoft.com/office/drawing/2014/main" id="{0B4F1080-6A50-41B6-9260-06638E9F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013" y="3767743"/>
            <a:ext cx="493080" cy="493080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6ECAC6E3-5E52-4418-99DD-B75CCC1ED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2811" y="4229543"/>
            <a:ext cx="451282" cy="451282"/>
          </a:xfrm>
          <a:prstGeom prst="rect">
            <a:avLst/>
          </a:prstGeom>
        </p:spPr>
      </p:pic>
      <p:pic>
        <p:nvPicPr>
          <p:cNvPr id="21" name="Elemento grafico 20" descr="Chiudi">
            <a:extLst>
              <a:ext uri="{FF2B5EF4-FFF2-40B4-BE49-F238E27FC236}">
                <a16:creationId xmlns:a16="http://schemas.microsoft.com/office/drawing/2014/main" id="{3461CBFB-4126-4B5E-806A-F734FCC9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866" y="2349883"/>
            <a:ext cx="493080" cy="493080"/>
          </a:xfrm>
          <a:prstGeom prst="rect">
            <a:avLst/>
          </a:prstGeom>
        </p:spPr>
      </p:pic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0C0ED98C-0C17-4F07-9009-631168D944C0}"/>
              </a:ext>
            </a:extLst>
          </p:cNvPr>
          <p:cNvSpPr txBox="1">
            <a:spLocks/>
          </p:cNvSpPr>
          <p:nvPr/>
        </p:nvSpPr>
        <p:spPr>
          <a:xfrm>
            <a:off x="6320160" y="1174077"/>
            <a:ext cx="5296712" cy="386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Metrics</a:t>
            </a:r>
            <a:endParaRPr lang="it-IT" dirty="0"/>
          </a:p>
          <a:p>
            <a:pPr lvl="1"/>
            <a:r>
              <a:rPr lang="it-IT" dirty="0"/>
              <a:t>Total delivery ratio</a:t>
            </a:r>
          </a:p>
          <a:p>
            <a:pPr lvl="1"/>
            <a:r>
              <a:rPr lang="it-IT" dirty="0"/>
              <a:t>Total delivery ratio on </a:t>
            </a:r>
            <a:r>
              <a:rPr lang="it-IT" dirty="0" err="1"/>
              <a:t>circumference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hops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slots</a:t>
            </a:r>
          </a:p>
          <a:p>
            <a:pPr lvl="1"/>
            <a:r>
              <a:rPr lang="it-IT" dirty="0"/>
              <a:t>Forwarding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number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27AA4FD6-FBE6-4389-88DA-ADC6E49EB5ED}"/>
              </a:ext>
            </a:extLst>
          </p:cNvPr>
          <p:cNvSpPr txBox="1">
            <a:spLocks/>
          </p:cNvSpPr>
          <p:nvPr/>
        </p:nvSpPr>
        <p:spPr>
          <a:xfrm>
            <a:off x="10094754" y="103028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2CF0C9BF-EC36-4028-8032-14D86F2F9B25}"/>
              </a:ext>
            </a:extLst>
          </p:cNvPr>
          <p:cNvSpPr txBox="1">
            <a:spLocks/>
          </p:cNvSpPr>
          <p:nvPr/>
        </p:nvSpPr>
        <p:spPr>
          <a:xfrm>
            <a:off x="10922820" y="1907665"/>
            <a:ext cx="114753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Coverage</a:t>
            </a:r>
          </a:p>
          <a:p>
            <a:pPr lvl="1"/>
            <a:endParaRPr lang="it-IT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A9F8678-5D89-494F-9ADC-601D51A9488D}"/>
              </a:ext>
            </a:extLst>
          </p:cNvPr>
          <p:cNvSpPr txBox="1">
            <a:spLocks/>
          </p:cNvSpPr>
          <p:nvPr/>
        </p:nvSpPr>
        <p:spPr>
          <a:xfrm>
            <a:off x="8199080" y="1913295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80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C626CD3B-31F4-4E63-8E55-2070A89C7D4A}"/>
              </a:ext>
            </a:extLst>
          </p:cNvPr>
          <p:cNvSpPr txBox="1">
            <a:spLocks/>
          </p:cNvSpPr>
          <p:nvPr/>
        </p:nvSpPr>
        <p:spPr>
          <a:xfrm>
            <a:off x="9027146" y="2790675"/>
            <a:ext cx="2326654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End-to-end delay</a:t>
            </a:r>
          </a:p>
          <a:p>
            <a:pPr lvl="1"/>
            <a:endParaRPr lang="it-IT" dirty="0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2021C2A-345C-4EA3-829C-8D5B070CF134}"/>
              </a:ext>
            </a:extLst>
          </p:cNvPr>
          <p:cNvSpPr txBox="1">
            <a:spLocks/>
          </p:cNvSpPr>
          <p:nvPr/>
        </p:nvSpPr>
        <p:spPr>
          <a:xfrm>
            <a:off x="9077149" y="3038702"/>
            <a:ext cx="857352" cy="18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4800" dirty="0">
                <a:solidFill>
                  <a:schemeClr val="accent1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6311E663-AF97-44CA-A162-4ACF8ECB9FDE}"/>
              </a:ext>
            </a:extLst>
          </p:cNvPr>
          <p:cNvSpPr txBox="1">
            <a:spLocks/>
          </p:cNvSpPr>
          <p:nvPr/>
        </p:nvSpPr>
        <p:spPr>
          <a:xfrm>
            <a:off x="9790347" y="3454308"/>
            <a:ext cx="1929190" cy="496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Redundancy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740940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ersonalizzat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3873</TotalTime>
  <Words>1322</Words>
  <Application>Microsoft Office PowerPoint</Application>
  <PresentationFormat>Widescreen</PresentationFormat>
  <Paragraphs>365</Paragraphs>
  <Slides>33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Arial</vt:lpstr>
      <vt:lpstr>Calibri</vt:lpstr>
      <vt:lpstr>Courier New</vt:lpstr>
      <vt:lpstr>Roboto</vt:lpstr>
      <vt:lpstr>Segoe UI</vt:lpstr>
      <vt:lpstr>Blank</vt:lpstr>
      <vt:lpstr>FAST MESSAGE PROPAGATION OVER IOV SCENARIOS</vt:lpstr>
      <vt:lpstr>CONTENTS</vt:lpstr>
      <vt:lpstr>Presentazione standard di PowerPoint</vt:lpstr>
      <vt:lpstr>CONTEXT</vt:lpstr>
      <vt:lpstr>TECHNOLOGIES AND TOOLS</vt:lpstr>
      <vt:lpstr>FAST-BROADCAST</vt:lpstr>
      <vt:lpstr>ROFF (RObust Fast Forwarding)</vt:lpstr>
      <vt:lpstr>MY CONTRIBUTIONS</vt:lpstr>
      <vt:lpstr>SIMULATIONS – SCENARIOS AND METRICS</vt:lpstr>
      <vt:lpstr>URBAN SCENARIOS</vt:lpstr>
      <vt:lpstr>PRELIMINARY TESTS</vt:lpstr>
      <vt:lpstr>PRELIMINARY TESTS - DELIVERY RATIOS</vt:lpstr>
      <vt:lpstr>PRELIMINARY TESTS – NUMBER OF HOPS</vt:lpstr>
      <vt:lpstr>PRELIMINARY TESTS – NUMBER OF SLOTS</vt:lpstr>
      <vt:lpstr>FORWARDING NODE NUMBER</vt:lpstr>
      <vt:lpstr>PADUA URBAN SCENARIO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PADUA URBAN SCENARIO WITH JUNCTIONS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Jordan Gottardo</dc:creator>
  <cp:lastModifiedBy>Jordan Gottardo</cp:lastModifiedBy>
  <cp:revision>128</cp:revision>
  <dcterms:created xsi:type="dcterms:W3CDTF">2019-07-03T10:03:16Z</dcterms:created>
  <dcterms:modified xsi:type="dcterms:W3CDTF">2019-07-10T13:30:50Z</dcterms:modified>
</cp:coreProperties>
</file>